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Lst>
  <p:notesMasterIdLst>
    <p:notesMasterId r:id="rId57"/>
  </p:notesMasterIdLst>
  <p:sldIdLst>
    <p:sldId id="256" r:id="rId5"/>
    <p:sldId id="352" r:id="rId6"/>
    <p:sldId id="257" r:id="rId7"/>
    <p:sldId id="259" r:id="rId8"/>
    <p:sldId id="260" r:id="rId9"/>
    <p:sldId id="261" r:id="rId10"/>
    <p:sldId id="262"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4" r:id="rId29"/>
    <p:sldId id="285" r:id="rId30"/>
    <p:sldId id="286" r:id="rId31"/>
    <p:sldId id="287" r:id="rId32"/>
    <p:sldId id="288" r:id="rId33"/>
    <p:sldId id="289" r:id="rId34"/>
    <p:sldId id="290" r:id="rId35"/>
    <p:sldId id="291" r:id="rId36"/>
    <p:sldId id="292" r:id="rId37"/>
    <p:sldId id="293" r:id="rId38"/>
    <p:sldId id="294" r:id="rId39"/>
    <p:sldId id="296" r:id="rId40"/>
    <p:sldId id="295" r:id="rId41"/>
    <p:sldId id="297" r:id="rId42"/>
    <p:sldId id="298" r:id="rId43"/>
    <p:sldId id="300" r:id="rId44"/>
    <p:sldId id="301" r:id="rId45"/>
    <p:sldId id="359" r:id="rId46"/>
    <p:sldId id="302" r:id="rId47"/>
    <p:sldId id="303" r:id="rId48"/>
    <p:sldId id="304" r:id="rId49"/>
    <p:sldId id="360" r:id="rId50"/>
    <p:sldId id="306" r:id="rId51"/>
    <p:sldId id="355" r:id="rId52"/>
    <p:sldId id="356" r:id="rId53"/>
    <p:sldId id="357" r:id="rId54"/>
    <p:sldId id="358" r:id="rId55"/>
    <p:sldId id="321" r:id="rId5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A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0627" autoAdjust="0"/>
  </p:normalViewPr>
  <p:slideViewPr>
    <p:cSldViewPr snapToGrid="0">
      <p:cViewPr>
        <p:scale>
          <a:sx n="51" d="100"/>
          <a:sy n="51" d="100"/>
        </p:scale>
        <p:origin x="12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E67BA-7426-4859-9B69-AA4B8BB61A7C}" type="datetimeFigureOut">
              <a:rPr lang="it-IT" smtClean="0"/>
              <a:t>24/11/2024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C839A-A8EA-4174-A73D-EE162A37BF7D}" type="slidenum">
              <a:rPr lang="it-IT" smtClean="0"/>
              <a:t>‹N›</a:t>
            </a:fld>
            <a:endParaRPr lang="it-IT"/>
          </a:p>
        </p:txBody>
      </p:sp>
    </p:spTree>
    <p:extLst>
      <p:ext uri="{BB962C8B-B14F-4D97-AF65-F5344CB8AC3E}">
        <p14:creationId xmlns:p14="http://schemas.microsoft.com/office/powerpoint/2010/main" val="82034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8BC839A-A8EA-4174-A73D-EE162A37BF7D}" type="slidenum">
              <a:rPr lang="it-IT" smtClean="0"/>
              <a:t>1</a:t>
            </a:fld>
            <a:endParaRPr lang="it-IT"/>
          </a:p>
        </p:txBody>
      </p:sp>
    </p:spTree>
    <p:extLst>
      <p:ext uri="{BB962C8B-B14F-4D97-AF65-F5344CB8AC3E}">
        <p14:creationId xmlns:p14="http://schemas.microsoft.com/office/powerpoint/2010/main" val="2717687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11/24/2024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55957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11/24/2024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85049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11/24/2024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914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11/24/2024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42307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11/24/2024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9293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11/24/2024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7996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11/24/2024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0987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11/24/2024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5596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11/24/2024</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4141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11/24/2024</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015730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11/24/2024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‹N›</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1984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11/24/2024</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‹N›</a:t>
            </a:fld>
            <a:endParaRPr lang="en-US" dirty="0"/>
          </a:p>
        </p:txBody>
      </p:sp>
    </p:spTree>
    <p:extLst>
      <p:ext uri="{BB962C8B-B14F-4D97-AF65-F5344CB8AC3E}">
        <p14:creationId xmlns:p14="http://schemas.microsoft.com/office/powerpoint/2010/main" val="3716290414"/>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0" r:id="rId6"/>
    <p:sldLayoutId id="2147483916" r:id="rId7"/>
    <p:sldLayoutId id="2147483917" r:id="rId8"/>
    <p:sldLayoutId id="2147483918" r:id="rId9"/>
    <p:sldLayoutId id="2147483919" r:id="rId10"/>
    <p:sldLayoutId id="21474839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4" name="Rectangle 1243">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ome installare un'IA sul tuo computer - FASTWEBPLUS">
            <a:extLst>
              <a:ext uri="{FF2B5EF4-FFF2-40B4-BE49-F238E27FC236}">
                <a16:creationId xmlns:a16="http://schemas.microsoft.com/office/drawing/2014/main" id="{6EE04815-E895-67D2-0022-A28C22E18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 y="-1"/>
            <a:ext cx="12192001" cy="6858000"/>
          </a:xfrm>
          <a:prstGeom prst="rect">
            <a:avLst/>
          </a:prstGeom>
          <a:noFill/>
          <a:ln w="28575">
            <a:noFill/>
          </a:ln>
          <a:extLst>
            <a:ext uri="{909E8E84-426E-40DD-AFC4-6F175D3DCCD1}">
              <a14:hiddenFill xmlns:a14="http://schemas.microsoft.com/office/drawing/2010/main">
                <a:solidFill>
                  <a:srgbClr val="FFFFFF"/>
                </a:solidFill>
              </a14:hiddenFill>
            </a:ext>
          </a:extLst>
        </p:spPr>
      </p:pic>
      <p:grpSp>
        <p:nvGrpSpPr>
          <p:cNvPr id="1246" name="Group 1245">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1247" name="Rectangle 1246">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48" name="Rectangle 1247">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250" name="Rectangle 1249">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702976B-E21F-79A8-F8A9-C3BF3AFB42BE}"/>
              </a:ext>
            </a:extLst>
          </p:cNvPr>
          <p:cNvSpPr>
            <a:spLocks noGrp="1"/>
          </p:cNvSpPr>
          <p:nvPr>
            <p:ph type="ctrTitle"/>
          </p:nvPr>
        </p:nvSpPr>
        <p:spPr>
          <a:xfrm>
            <a:off x="677119" y="810623"/>
            <a:ext cx="4429556" cy="3570162"/>
          </a:xfrm>
        </p:spPr>
        <p:txBody>
          <a:bodyPr anchor="b">
            <a:normAutofit/>
          </a:bodyPr>
          <a:lstStyle/>
          <a:p>
            <a:r>
              <a:rPr lang="it-IT" sz="3800" spc="300" dirty="0">
                <a:latin typeface="Montserrat" panose="00000500000000000000" pitchFamily="2" charset="0"/>
              </a:rPr>
              <a:t>Intelligenza artificiale</a:t>
            </a:r>
          </a:p>
        </p:txBody>
      </p:sp>
      <p:sp>
        <p:nvSpPr>
          <p:cNvPr id="3" name="Sottotitolo 2">
            <a:extLst>
              <a:ext uri="{FF2B5EF4-FFF2-40B4-BE49-F238E27FC236}">
                <a16:creationId xmlns:a16="http://schemas.microsoft.com/office/drawing/2014/main" id="{ACA61B5F-88B7-8A05-ACD2-BC8CE243B0C8}"/>
              </a:ext>
            </a:extLst>
          </p:cNvPr>
          <p:cNvSpPr>
            <a:spLocks noGrp="1"/>
          </p:cNvSpPr>
          <p:nvPr>
            <p:ph type="subTitle" idx="1"/>
          </p:nvPr>
        </p:nvSpPr>
        <p:spPr>
          <a:xfrm>
            <a:off x="677119" y="4547167"/>
            <a:ext cx="4429556" cy="1288482"/>
          </a:xfrm>
        </p:spPr>
        <p:txBody>
          <a:bodyPr>
            <a:normAutofit/>
          </a:bodyPr>
          <a:lstStyle/>
          <a:p>
            <a:r>
              <a:rPr lang="it-IT">
                <a:latin typeface="Montserrat" panose="00000500000000000000" pitchFamily="2" charset="0"/>
              </a:rPr>
              <a:t>Primo modulo</a:t>
            </a:r>
          </a:p>
        </p:txBody>
      </p:sp>
      <p:sp>
        <p:nvSpPr>
          <p:cNvPr id="1252" name="Oval 1251">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210" y="245807"/>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4" name="Oval 1253">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210" y="245807"/>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6"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03" y="561378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58"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003" y="561378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1030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B8423-EC96-962E-6793-36C945F1F7AB}"/>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5F83C548-B51F-06E2-09C4-0F075C0C4C3A}"/>
              </a:ext>
            </a:extLst>
          </p:cNvPr>
          <p:cNvSpPr txBox="1">
            <a:spLocks/>
          </p:cNvSpPr>
          <p:nvPr/>
        </p:nvSpPr>
        <p:spPr>
          <a:xfrm>
            <a:off x="891707" y="418641"/>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Alan Turing e il Test di Turing</a:t>
            </a:r>
          </a:p>
        </p:txBody>
      </p:sp>
      <p:sp>
        <p:nvSpPr>
          <p:cNvPr id="9" name="CasellaDiTesto 8">
            <a:extLst>
              <a:ext uri="{FF2B5EF4-FFF2-40B4-BE49-F238E27FC236}">
                <a16:creationId xmlns:a16="http://schemas.microsoft.com/office/drawing/2014/main" id="{C49C7E1A-4BCC-0FA5-CA79-0C53E4FDD304}"/>
              </a:ext>
            </a:extLst>
          </p:cNvPr>
          <p:cNvSpPr txBox="1"/>
          <p:nvPr/>
        </p:nvSpPr>
        <p:spPr>
          <a:xfrm>
            <a:off x="891708" y="1757218"/>
            <a:ext cx="7789584" cy="3785652"/>
          </a:xfrm>
          <a:prstGeom prst="rect">
            <a:avLst/>
          </a:prstGeom>
          <a:noFill/>
        </p:spPr>
        <p:txBody>
          <a:bodyPr wrap="square">
            <a:spAutoFit/>
          </a:bodyPr>
          <a:lstStyle/>
          <a:p>
            <a:pPr algn="l"/>
            <a:r>
              <a:rPr lang="it-IT" sz="2000" b="1" i="0" dirty="0">
                <a:solidFill>
                  <a:srgbClr val="EFB90E"/>
                </a:solidFill>
                <a:effectLst/>
                <a:latin typeface="Montserrat" panose="00000500000000000000" pitchFamily="2" charset="0"/>
              </a:rPr>
              <a:t>Alan Turing (1912-1954)</a:t>
            </a:r>
          </a:p>
          <a:p>
            <a:pPr algn="l"/>
            <a:endParaRPr lang="it-IT" sz="2000" b="1" i="0" dirty="0">
              <a:solidFill>
                <a:srgbClr val="EFB90E"/>
              </a:solidFill>
              <a:effectLst/>
              <a:latin typeface="Montserrat" panose="00000500000000000000" pitchFamily="2" charset="0"/>
            </a:endParaRPr>
          </a:p>
          <a:p>
            <a:pPr algn="l"/>
            <a:r>
              <a:rPr lang="it-IT" sz="2000" b="0" i="0" dirty="0">
                <a:effectLst/>
                <a:latin typeface="Montserrat" panose="00000500000000000000" pitchFamily="2" charset="0"/>
              </a:rPr>
              <a:t>E' stato un matematico e crittografo britannico, considerato uno dei</a:t>
            </a:r>
            <a:r>
              <a:rPr lang="it-IT" sz="2000" b="1" i="0" dirty="0">
                <a:effectLst/>
                <a:latin typeface="Montserrat" panose="00000500000000000000" pitchFamily="2" charset="0"/>
              </a:rPr>
              <a:t> padri fondatori dell'informatica</a:t>
            </a:r>
            <a:r>
              <a:rPr lang="it-IT" sz="2000" b="0" i="0" dirty="0">
                <a:effectLst/>
                <a:latin typeface="Montserrat" panose="00000500000000000000" pitchFamily="2" charset="0"/>
              </a:rPr>
              <a:t> e dell'intelligenza artificiale.</a:t>
            </a:r>
          </a:p>
          <a:p>
            <a:pPr algn="l"/>
            <a:r>
              <a:rPr lang="it-IT" sz="2000" b="0" i="0" dirty="0">
                <a:effectLst/>
                <a:latin typeface="Montserrat" panose="00000500000000000000" pitchFamily="2" charset="0"/>
              </a:rPr>
              <a:t>Durante la seconda guerra mondiale, lavorò a Bletchley Park, dove giocò un ruolo cruciale nella decifrazione dei codici della macchina tedesca </a:t>
            </a:r>
            <a:r>
              <a:rPr lang="it-IT" sz="2000" b="1" i="0" dirty="0">
                <a:effectLst/>
                <a:latin typeface="Montserrat" panose="00000500000000000000" pitchFamily="2" charset="0"/>
              </a:rPr>
              <a:t>Enigma</a:t>
            </a:r>
            <a:r>
              <a:rPr lang="it-IT" sz="2000" b="0" i="0" dirty="0">
                <a:effectLst/>
                <a:latin typeface="Montserrat" panose="00000500000000000000" pitchFamily="2" charset="0"/>
              </a:rPr>
              <a:t>, contribuendo notevolmente alla vittoria alleata e abbreviando la durata del conflitto.</a:t>
            </a:r>
          </a:p>
          <a:p>
            <a:br>
              <a:rPr lang="it-IT" sz="2000" dirty="0"/>
            </a:br>
            <a:endParaRPr lang="it-IT" sz="2000" b="0" i="0" dirty="0">
              <a:solidFill>
                <a:srgbClr val="000000"/>
              </a:solidFill>
              <a:effectLst/>
              <a:latin typeface="Montserrat" panose="00000500000000000000" pitchFamily="2" charset="0"/>
            </a:endParaRPr>
          </a:p>
        </p:txBody>
      </p:sp>
      <p:pic>
        <p:nvPicPr>
          <p:cNvPr id="3" name="Immagine 2">
            <a:extLst>
              <a:ext uri="{FF2B5EF4-FFF2-40B4-BE49-F238E27FC236}">
                <a16:creationId xmlns:a16="http://schemas.microsoft.com/office/drawing/2014/main" id="{5A3EDCBE-CD63-53F4-01C3-A7F17CD97779}"/>
              </a:ext>
            </a:extLst>
          </p:cNvPr>
          <p:cNvPicPr>
            <a:picLocks noChangeAspect="1"/>
          </p:cNvPicPr>
          <p:nvPr/>
        </p:nvPicPr>
        <p:blipFill>
          <a:blip r:embed="rId2"/>
          <a:stretch>
            <a:fillRect/>
          </a:stretch>
        </p:blipFill>
        <p:spPr>
          <a:xfrm>
            <a:off x="9025084" y="2068430"/>
            <a:ext cx="2275208" cy="3532559"/>
          </a:xfrm>
          <a:prstGeom prst="rect">
            <a:avLst/>
          </a:prstGeom>
        </p:spPr>
      </p:pic>
    </p:spTree>
    <p:extLst>
      <p:ext uri="{BB962C8B-B14F-4D97-AF65-F5344CB8AC3E}">
        <p14:creationId xmlns:p14="http://schemas.microsoft.com/office/powerpoint/2010/main" val="207168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5B0E9-BAF8-E230-A32E-7ED782EF88B8}"/>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C50A9EE5-50CC-EEC5-B9BF-3472B792623B}"/>
              </a:ext>
            </a:extLst>
          </p:cNvPr>
          <p:cNvSpPr txBox="1">
            <a:spLocks/>
          </p:cNvSpPr>
          <p:nvPr/>
        </p:nvSpPr>
        <p:spPr>
          <a:xfrm>
            <a:off x="891707" y="363556"/>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Alan Turing e il Test di Turing</a:t>
            </a:r>
          </a:p>
        </p:txBody>
      </p:sp>
      <p:sp>
        <p:nvSpPr>
          <p:cNvPr id="9" name="CasellaDiTesto 8">
            <a:extLst>
              <a:ext uri="{FF2B5EF4-FFF2-40B4-BE49-F238E27FC236}">
                <a16:creationId xmlns:a16="http://schemas.microsoft.com/office/drawing/2014/main" id="{3E943AC9-598F-35A7-A2EC-065F113FD889}"/>
              </a:ext>
            </a:extLst>
          </p:cNvPr>
          <p:cNvSpPr txBox="1"/>
          <p:nvPr/>
        </p:nvSpPr>
        <p:spPr>
          <a:xfrm>
            <a:off x="891707" y="1536881"/>
            <a:ext cx="9144659" cy="5016758"/>
          </a:xfrm>
          <a:prstGeom prst="rect">
            <a:avLst/>
          </a:prstGeom>
          <a:noFill/>
        </p:spPr>
        <p:txBody>
          <a:bodyPr wrap="square">
            <a:spAutoFit/>
          </a:bodyPr>
          <a:lstStyle/>
          <a:p>
            <a:pPr algn="l"/>
            <a:r>
              <a:rPr lang="it-IT" sz="2000" b="1" i="0" dirty="0">
                <a:solidFill>
                  <a:srgbClr val="EFB90E"/>
                </a:solidFill>
                <a:effectLst/>
                <a:latin typeface="Montserrat" panose="00000500000000000000" pitchFamily="2" charset="0"/>
              </a:rPr>
              <a:t>Il Test di Turing</a:t>
            </a:r>
          </a:p>
          <a:p>
            <a:pPr algn="l"/>
            <a:r>
              <a:rPr lang="it-IT" sz="2000" b="0" i="0" dirty="0">
                <a:effectLst/>
                <a:latin typeface="Montserrat" panose="00000500000000000000" pitchFamily="2" charset="0"/>
              </a:rPr>
              <a:t>Nel 1950, Turing propose un esperimento nel suo articolo "Computing </a:t>
            </a:r>
            <a:r>
              <a:rPr lang="it-IT" sz="2000" b="0" i="0" dirty="0" err="1">
                <a:effectLst/>
                <a:latin typeface="Montserrat" panose="00000500000000000000" pitchFamily="2" charset="0"/>
              </a:rPr>
              <a:t>Machinery</a:t>
            </a:r>
            <a:r>
              <a:rPr lang="it-IT" sz="2000" b="0" i="0" dirty="0">
                <a:effectLst/>
                <a:latin typeface="Montserrat" panose="00000500000000000000" pitchFamily="2" charset="0"/>
              </a:rPr>
              <a:t> and Intelligence".</a:t>
            </a:r>
            <a:br>
              <a:rPr lang="it-IT" sz="2000" b="0" i="0" dirty="0">
                <a:effectLst/>
                <a:latin typeface="Montserrat" panose="00000500000000000000" pitchFamily="2" charset="0"/>
              </a:rPr>
            </a:br>
            <a:endParaRPr lang="it-IT" sz="2000" b="0" i="0" dirty="0">
              <a:effectLst/>
              <a:latin typeface="Montserrat" panose="00000500000000000000" pitchFamily="2" charset="0"/>
            </a:endParaRPr>
          </a:p>
          <a:p>
            <a:pPr algn="l"/>
            <a:r>
              <a:rPr lang="it-IT" sz="2000" b="0" i="0" dirty="0">
                <a:effectLst/>
                <a:latin typeface="Montserrat" panose="00000500000000000000" pitchFamily="2" charset="0"/>
              </a:rPr>
              <a:t>Questo test aveva lo scopo di rispondere alla domanda: </a:t>
            </a:r>
            <a:r>
              <a:rPr lang="it-IT" sz="2000" b="0" i="1" dirty="0">
                <a:effectLst/>
                <a:latin typeface="Montserrat" panose="00000500000000000000" pitchFamily="2" charset="0"/>
              </a:rPr>
              <a:t>Una macchina può pensare?</a:t>
            </a:r>
            <a:br>
              <a:rPr lang="it-IT" sz="2000" b="0" i="1" dirty="0">
                <a:effectLst/>
                <a:latin typeface="Montserrat" panose="00000500000000000000" pitchFamily="2" charset="0"/>
              </a:rPr>
            </a:br>
            <a:r>
              <a:rPr lang="it-IT" sz="2000" b="0" i="0" dirty="0">
                <a:effectLst/>
                <a:latin typeface="Montserrat" panose="00000500000000000000" pitchFamily="2" charset="0"/>
              </a:rPr>
              <a:t>L'idea era di determinare se una macchina potesse simulare un comportamento umano in modo così convincente e ingannare un giudice umano.</a:t>
            </a:r>
          </a:p>
          <a:p>
            <a:pPr algn="l"/>
            <a:r>
              <a:rPr lang="it-IT" sz="2000" b="0" i="0" dirty="0">
                <a:effectLst/>
                <a:latin typeface="Montserrat" panose="00000500000000000000" pitchFamily="2" charset="0"/>
              </a:rPr>
              <a:t> </a:t>
            </a:r>
          </a:p>
          <a:p>
            <a:pPr algn="l"/>
            <a:r>
              <a:rPr lang="it-IT" sz="2000" b="1" i="0" dirty="0">
                <a:effectLst/>
                <a:latin typeface="Montserrat" panose="00000500000000000000" pitchFamily="2" charset="0"/>
              </a:rPr>
              <a:t>Come funziona il Test di Turing:</a:t>
            </a:r>
            <a:endParaRPr lang="it-IT" sz="2000" b="0" i="0" dirty="0">
              <a:effectLst/>
              <a:latin typeface="Montserrat" panose="00000500000000000000" pitchFamily="2" charset="0"/>
            </a:endParaRPr>
          </a:p>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Un giudice umano comunica con due interlocutori nascosti - uno è un essere umano e l'altro una macchina.</a:t>
            </a:r>
          </a:p>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Se il giudice non riesce a distinguere la macchina dall'umano dopo una serie di domande e risposte, la macchina può essere considerata "intelligente".</a:t>
            </a:r>
          </a:p>
        </p:txBody>
      </p:sp>
      <p:pic>
        <p:nvPicPr>
          <p:cNvPr id="3" name="Immagine 2">
            <a:extLst>
              <a:ext uri="{FF2B5EF4-FFF2-40B4-BE49-F238E27FC236}">
                <a16:creationId xmlns:a16="http://schemas.microsoft.com/office/drawing/2014/main" id="{AACDE574-0205-8E0A-E095-7E5231EEE0A0}"/>
              </a:ext>
            </a:extLst>
          </p:cNvPr>
          <p:cNvPicPr>
            <a:picLocks noChangeAspect="1"/>
          </p:cNvPicPr>
          <p:nvPr/>
        </p:nvPicPr>
        <p:blipFill>
          <a:blip r:embed="rId2"/>
          <a:stretch>
            <a:fillRect/>
          </a:stretch>
        </p:blipFill>
        <p:spPr>
          <a:xfrm>
            <a:off x="9894783" y="2610228"/>
            <a:ext cx="1944678" cy="2292278"/>
          </a:xfrm>
          <a:prstGeom prst="rect">
            <a:avLst/>
          </a:prstGeom>
        </p:spPr>
      </p:pic>
    </p:spTree>
    <p:extLst>
      <p:ext uri="{BB962C8B-B14F-4D97-AF65-F5344CB8AC3E}">
        <p14:creationId xmlns:p14="http://schemas.microsoft.com/office/powerpoint/2010/main" val="1937942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1BF90-8E0A-B471-2BD2-921C814FAF43}"/>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774C74D0-EE24-CFB6-D1D7-39D75CD6BE50}"/>
              </a:ext>
            </a:extLst>
          </p:cNvPr>
          <p:cNvSpPr txBox="1">
            <a:spLocks/>
          </p:cNvSpPr>
          <p:nvPr/>
        </p:nvSpPr>
        <p:spPr>
          <a:xfrm>
            <a:off x="891707" y="363556"/>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200" b="1" i="0" dirty="0">
                <a:solidFill>
                  <a:srgbClr val="B700FF"/>
                </a:solidFill>
                <a:effectLst/>
                <a:latin typeface="Montserrat" panose="00000500000000000000" pitchFamily="2" charset="0"/>
              </a:rPr>
              <a:t>La Nascita dell'IA come Disciplina Scientifica</a:t>
            </a:r>
          </a:p>
        </p:txBody>
      </p:sp>
      <p:sp>
        <p:nvSpPr>
          <p:cNvPr id="9" name="CasellaDiTesto 8">
            <a:extLst>
              <a:ext uri="{FF2B5EF4-FFF2-40B4-BE49-F238E27FC236}">
                <a16:creationId xmlns:a16="http://schemas.microsoft.com/office/drawing/2014/main" id="{24C59FD4-7C7A-E901-1CC7-20E70CC5E2F4}"/>
              </a:ext>
            </a:extLst>
          </p:cNvPr>
          <p:cNvSpPr txBox="1"/>
          <p:nvPr/>
        </p:nvSpPr>
        <p:spPr>
          <a:xfrm>
            <a:off x="891708" y="1351508"/>
            <a:ext cx="10147194" cy="4708981"/>
          </a:xfrm>
          <a:prstGeom prst="rect">
            <a:avLst/>
          </a:prstGeom>
          <a:noFill/>
        </p:spPr>
        <p:txBody>
          <a:bodyPr wrap="square">
            <a:spAutoFit/>
          </a:bodyPr>
          <a:lstStyle/>
          <a:p>
            <a:pPr algn="l"/>
            <a:r>
              <a:rPr lang="it-IT" sz="2000" b="0" i="0" dirty="0">
                <a:effectLst/>
                <a:latin typeface="Montserrat" panose="00000500000000000000" pitchFamily="2" charset="0"/>
              </a:rPr>
              <a:t>Nel 1956 si tenne una conferenza storica al </a:t>
            </a:r>
            <a:r>
              <a:rPr lang="it-IT" sz="2000" b="1" i="0" dirty="0">
                <a:effectLst/>
                <a:latin typeface="Montserrat" panose="00000500000000000000" pitchFamily="2" charset="0"/>
              </a:rPr>
              <a:t>Dartmouth College</a:t>
            </a:r>
            <a:r>
              <a:rPr lang="it-IT" sz="2000" b="0" i="0" dirty="0">
                <a:effectLst/>
                <a:latin typeface="Montserrat" panose="00000500000000000000" pitchFamily="2" charset="0"/>
              </a:rPr>
              <a:t> negli Stati Uniti, considerata l'inizio ufficiale dell'intelligenza artificiale come disciplina scientifica. Questo evento segnò l'inizio di una nuova era di ricerca nel campo dell’IA.</a:t>
            </a:r>
          </a:p>
          <a:p>
            <a:pPr algn="l"/>
            <a:endParaRPr lang="it-IT" sz="2000" b="0" i="0" dirty="0">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Partecipanti chiave</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John McCarthy</a:t>
            </a:r>
            <a:r>
              <a:rPr lang="it-IT" sz="2000" b="0" i="0" dirty="0">
                <a:solidFill>
                  <a:srgbClr val="000000"/>
                </a:solidFill>
                <a:effectLst/>
                <a:latin typeface="Montserrat" panose="00000500000000000000" pitchFamily="2" charset="0"/>
              </a:rPr>
              <a:t>: Coniò il termine "Intelligenza Artificiale".</a:t>
            </a: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Marvin </a:t>
            </a:r>
            <a:r>
              <a:rPr lang="it-IT" sz="2000" b="1" i="0" dirty="0" err="1">
                <a:solidFill>
                  <a:srgbClr val="000000"/>
                </a:solidFill>
                <a:effectLst/>
                <a:latin typeface="Montserrat" panose="00000500000000000000" pitchFamily="2" charset="0"/>
              </a:rPr>
              <a:t>Minsky</a:t>
            </a:r>
            <a:r>
              <a:rPr lang="it-IT" sz="2000" b="0" i="0" dirty="0">
                <a:solidFill>
                  <a:srgbClr val="000000"/>
                </a:solidFill>
                <a:effectLst/>
                <a:latin typeface="Montserrat" panose="00000500000000000000" pitchFamily="2" charset="0"/>
              </a:rPr>
              <a:t>, </a:t>
            </a:r>
            <a:r>
              <a:rPr lang="it-IT" sz="2000" b="1" i="0" dirty="0">
                <a:solidFill>
                  <a:srgbClr val="000000"/>
                </a:solidFill>
                <a:effectLst/>
                <a:latin typeface="Montserrat" panose="00000500000000000000" pitchFamily="2" charset="0"/>
              </a:rPr>
              <a:t>Allen Newell</a:t>
            </a:r>
            <a:r>
              <a:rPr lang="it-IT" sz="2000" b="0" i="0" dirty="0">
                <a:solidFill>
                  <a:srgbClr val="000000"/>
                </a:solidFill>
                <a:effectLst/>
                <a:latin typeface="Montserrat" panose="00000500000000000000" pitchFamily="2" charset="0"/>
              </a:rPr>
              <a:t> e </a:t>
            </a:r>
            <a:r>
              <a:rPr lang="it-IT" sz="2000" b="1" i="0" dirty="0">
                <a:solidFill>
                  <a:srgbClr val="000000"/>
                </a:solidFill>
                <a:effectLst/>
                <a:latin typeface="Montserrat" panose="00000500000000000000" pitchFamily="2" charset="0"/>
              </a:rPr>
              <a:t>Herbert Simon</a:t>
            </a:r>
            <a:r>
              <a:rPr lang="it-IT" sz="2000" b="0" i="0" dirty="0">
                <a:solidFill>
                  <a:srgbClr val="000000"/>
                </a:solidFill>
                <a:effectLst/>
                <a:latin typeface="Montserrat" panose="00000500000000000000" pitchFamily="2" charset="0"/>
              </a:rPr>
              <a:t>: Altri pionieri che contribuirono a definire gli obiettivi e le direzioni della nuova disciplina.</a:t>
            </a:r>
          </a:p>
          <a:p>
            <a:pPr algn="l"/>
            <a:r>
              <a:rPr lang="it-IT" sz="2000" b="0" i="0" dirty="0">
                <a:effectLst/>
                <a:latin typeface="Montserrat" panose="00000500000000000000" pitchFamily="2" charset="0"/>
              </a:rPr>
              <a:t> </a:t>
            </a:r>
          </a:p>
          <a:p>
            <a:pPr algn="l"/>
            <a:r>
              <a:rPr lang="it-IT" sz="2000" b="1" i="0" dirty="0">
                <a:solidFill>
                  <a:srgbClr val="EFB90E"/>
                </a:solidFill>
                <a:effectLst/>
                <a:latin typeface="Montserrat" panose="00000500000000000000" pitchFamily="2" charset="0"/>
              </a:rPr>
              <a:t>Obiettivi della conferenza</a:t>
            </a:r>
          </a:p>
          <a:p>
            <a:pPr algn="l"/>
            <a:r>
              <a:rPr lang="it-IT" sz="2000" b="0" i="0" dirty="0">
                <a:effectLst/>
                <a:latin typeface="Montserrat" panose="00000500000000000000" pitchFamily="2" charset="0"/>
              </a:rPr>
              <a:t>Gli scienziati partecipanti stabilirono un obiettivo ambizioso, cioè creare macchine in grado di eseguire compiti intellettuali simili a quelli umani. Questo diede il via a un'era di grande entusiasmo e ricerca nel campo.</a:t>
            </a:r>
          </a:p>
        </p:txBody>
      </p:sp>
    </p:spTree>
    <p:extLst>
      <p:ext uri="{BB962C8B-B14F-4D97-AF65-F5344CB8AC3E}">
        <p14:creationId xmlns:p14="http://schemas.microsoft.com/office/powerpoint/2010/main" val="3713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EEE72-EA01-81BF-2C0C-C081ED10F264}"/>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6F4636AD-744D-21B8-C393-3FD25106EA69}"/>
              </a:ext>
            </a:extLst>
          </p:cNvPr>
          <p:cNvSpPr txBox="1">
            <a:spLocks/>
          </p:cNvSpPr>
          <p:nvPr/>
        </p:nvSpPr>
        <p:spPr>
          <a:xfrm>
            <a:off x="891707" y="363556"/>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Sviluppi e Sfide negli Anni '60 e '70</a:t>
            </a:r>
          </a:p>
        </p:txBody>
      </p:sp>
      <p:sp>
        <p:nvSpPr>
          <p:cNvPr id="9" name="CasellaDiTesto 8">
            <a:extLst>
              <a:ext uri="{FF2B5EF4-FFF2-40B4-BE49-F238E27FC236}">
                <a16:creationId xmlns:a16="http://schemas.microsoft.com/office/drawing/2014/main" id="{FB47676D-789B-F863-1C1A-0B74B9D80C0A}"/>
              </a:ext>
            </a:extLst>
          </p:cNvPr>
          <p:cNvSpPr txBox="1"/>
          <p:nvPr/>
        </p:nvSpPr>
        <p:spPr>
          <a:xfrm>
            <a:off x="763506" y="1843950"/>
            <a:ext cx="10664987" cy="3170099"/>
          </a:xfrm>
          <a:prstGeom prst="rect">
            <a:avLst/>
          </a:prstGeom>
          <a:noFill/>
        </p:spPr>
        <p:txBody>
          <a:bodyPr wrap="square">
            <a:spAutoFit/>
          </a:bodyPr>
          <a:lstStyle/>
          <a:p>
            <a:pPr algn="l"/>
            <a:r>
              <a:rPr lang="it-IT" sz="2000" b="0" i="0" dirty="0">
                <a:effectLst/>
                <a:latin typeface="Montserrat" panose="00000500000000000000" pitchFamily="2" charset="0"/>
              </a:rPr>
              <a:t>Negli anni '60 e '70, vi fu grande entusiasmo attorno all'IA. In questo periodo si svilupparono i </a:t>
            </a:r>
            <a:r>
              <a:rPr lang="it-IT" sz="2000" b="1" i="0" dirty="0">
                <a:effectLst/>
                <a:latin typeface="Montserrat" panose="00000500000000000000" pitchFamily="2" charset="0"/>
              </a:rPr>
              <a:t>sistemi esperti</a:t>
            </a:r>
            <a:r>
              <a:rPr lang="it-IT" sz="2000" b="0" i="0" dirty="0">
                <a:effectLst/>
                <a:latin typeface="Montserrat" panose="00000500000000000000" pitchFamily="2" charset="0"/>
              </a:rPr>
              <a:t>, software in grado di risolvere problemi specifici in settori come la medicina o l'ingegneria.</a:t>
            </a:r>
          </a:p>
          <a:p>
            <a:pPr algn="l"/>
            <a:r>
              <a:rPr lang="it-IT" sz="2000" b="0" i="0" dirty="0">
                <a:effectLst/>
                <a:latin typeface="Montserrat" panose="00000500000000000000" pitchFamily="2" charset="0"/>
              </a:rPr>
              <a:t>Tuttavia, la tecnologia dell'epoca si rivelò limitata e incapace di soddisfare le elevate aspettative.</a:t>
            </a:r>
          </a:p>
          <a:p>
            <a:pPr algn="l"/>
            <a:endParaRPr lang="it-IT" sz="2000" b="0" i="0" dirty="0">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"Inverni dell'IA"</a:t>
            </a:r>
          </a:p>
          <a:p>
            <a:pPr algn="l"/>
            <a:r>
              <a:rPr lang="it-IT" sz="2000" b="0" i="0" dirty="0">
                <a:effectLst/>
                <a:latin typeface="Montserrat" panose="00000500000000000000" pitchFamily="2" charset="0"/>
              </a:rPr>
              <a:t>Questi anni furono segnati anche da periodi di crisi, noti come "inverni dell'IA", durante i quali si ridusse drasticamente il finanziamento alla ricerca a causa delle </a:t>
            </a:r>
            <a:r>
              <a:rPr lang="it-IT" sz="2000" b="1" i="0" dirty="0">
                <a:effectLst/>
                <a:latin typeface="Montserrat" panose="00000500000000000000" pitchFamily="2" charset="0"/>
              </a:rPr>
              <a:t>difficoltà tecniche</a:t>
            </a:r>
            <a:r>
              <a:rPr lang="it-IT" sz="2000" b="0" i="0" dirty="0">
                <a:effectLst/>
                <a:latin typeface="Montserrat" panose="00000500000000000000" pitchFamily="2" charset="0"/>
              </a:rPr>
              <a:t> e delle </a:t>
            </a:r>
            <a:r>
              <a:rPr lang="it-IT" sz="2000" b="1" i="0" dirty="0">
                <a:effectLst/>
                <a:latin typeface="Montserrat" panose="00000500000000000000" pitchFamily="2" charset="0"/>
              </a:rPr>
              <a:t>aspettative irrealistiche</a:t>
            </a:r>
            <a:r>
              <a:rPr lang="it-IT" sz="2000" b="0" i="0" dirty="0">
                <a:effectLst/>
                <a:latin typeface="Montserrat" panose="00000500000000000000" pitchFamily="2" charset="0"/>
              </a:rPr>
              <a:t>.</a:t>
            </a:r>
          </a:p>
        </p:txBody>
      </p:sp>
    </p:spTree>
    <p:extLst>
      <p:ext uri="{BB962C8B-B14F-4D97-AF65-F5344CB8AC3E}">
        <p14:creationId xmlns:p14="http://schemas.microsoft.com/office/powerpoint/2010/main" val="50967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603FC-0C8D-BD72-A558-00C75B82F6BA}"/>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0E57BAFE-9020-E81F-B502-56F9078F16F3}"/>
              </a:ext>
            </a:extLst>
          </p:cNvPr>
          <p:cNvSpPr txBox="1">
            <a:spLocks/>
          </p:cNvSpPr>
          <p:nvPr/>
        </p:nvSpPr>
        <p:spPr>
          <a:xfrm>
            <a:off x="891707" y="363556"/>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La Vittoria di Deep Blue (1997)</a:t>
            </a:r>
          </a:p>
        </p:txBody>
      </p:sp>
      <p:sp>
        <p:nvSpPr>
          <p:cNvPr id="9" name="CasellaDiTesto 8">
            <a:extLst>
              <a:ext uri="{FF2B5EF4-FFF2-40B4-BE49-F238E27FC236}">
                <a16:creationId xmlns:a16="http://schemas.microsoft.com/office/drawing/2014/main" id="{DD2485C3-D405-FC52-AAAE-6F9A9D21AF13}"/>
              </a:ext>
            </a:extLst>
          </p:cNvPr>
          <p:cNvSpPr txBox="1"/>
          <p:nvPr/>
        </p:nvSpPr>
        <p:spPr>
          <a:xfrm>
            <a:off x="763506" y="1469724"/>
            <a:ext cx="11288947" cy="2862322"/>
          </a:xfrm>
          <a:prstGeom prst="rect">
            <a:avLst/>
          </a:prstGeom>
          <a:noFill/>
        </p:spPr>
        <p:txBody>
          <a:bodyPr wrap="square">
            <a:spAutoFit/>
          </a:bodyPr>
          <a:lstStyle/>
          <a:p>
            <a:pPr algn="l"/>
            <a:r>
              <a:rPr lang="it-IT" sz="2000" b="0" i="0" dirty="0">
                <a:effectLst/>
                <a:latin typeface="Montserrat" panose="00000500000000000000" pitchFamily="2" charset="0"/>
              </a:rPr>
              <a:t>Uno dei momenti più significativi nella storia dell'IA arrivò nel 1997, quando il supercomputer </a:t>
            </a:r>
            <a:r>
              <a:rPr lang="it-IT" sz="2000" b="1" i="0" dirty="0">
                <a:effectLst/>
                <a:latin typeface="Montserrat" panose="00000500000000000000" pitchFamily="2" charset="0"/>
              </a:rPr>
              <a:t>Deep Blue</a:t>
            </a:r>
            <a:r>
              <a:rPr lang="it-IT" sz="2000" b="0" i="0" dirty="0">
                <a:effectLst/>
                <a:latin typeface="Montserrat" panose="00000500000000000000" pitchFamily="2" charset="0"/>
              </a:rPr>
              <a:t> di IBM sconfisse il campione mondiale di scacchi </a:t>
            </a:r>
            <a:r>
              <a:rPr lang="it-IT" sz="2000" b="1" i="0" dirty="0">
                <a:effectLst/>
                <a:latin typeface="Montserrat" panose="00000500000000000000" pitchFamily="2" charset="0"/>
              </a:rPr>
              <a:t>Garry Kasparov</a:t>
            </a:r>
            <a:r>
              <a:rPr lang="it-IT" sz="2000" b="0" i="0" dirty="0">
                <a:effectLst/>
                <a:latin typeface="Montserrat" panose="00000500000000000000" pitchFamily="2" charset="0"/>
              </a:rPr>
              <a:t>. Questo fu un </a:t>
            </a:r>
            <a:r>
              <a:rPr lang="it-IT" sz="2000" b="1" i="0" dirty="0">
                <a:effectLst/>
                <a:latin typeface="Montserrat" panose="00000500000000000000" pitchFamily="2" charset="0"/>
              </a:rPr>
              <a:t>traguardo storico</a:t>
            </a:r>
            <a:r>
              <a:rPr lang="it-IT" sz="2000" b="0" i="0" dirty="0">
                <a:effectLst/>
                <a:latin typeface="Montserrat" panose="00000500000000000000" pitchFamily="2" charset="0"/>
              </a:rPr>
              <a:t>, poiché dimostrò che una macchina poteva competere (e vincere) in un campo che richiede ragionamento strategico avanzato.</a:t>
            </a:r>
          </a:p>
          <a:p>
            <a:pPr algn="l"/>
            <a:r>
              <a:rPr lang="it-IT" sz="2000" b="0" i="0" dirty="0">
                <a:effectLst/>
                <a:latin typeface="Montserrat" panose="00000500000000000000" pitchFamily="2" charset="0"/>
              </a:rPr>
              <a:t> </a:t>
            </a:r>
          </a:p>
          <a:p>
            <a:pPr algn="l"/>
            <a:r>
              <a:rPr lang="it-IT" sz="2000" b="1" i="0" dirty="0">
                <a:effectLst/>
                <a:latin typeface="Montserrat" panose="00000500000000000000" pitchFamily="2" charset="0"/>
              </a:rPr>
              <a:t>Nota Importante:</a:t>
            </a:r>
            <a:r>
              <a:rPr lang="it-IT" sz="2000" b="0" i="0" dirty="0">
                <a:effectLst/>
                <a:latin typeface="Montserrat" panose="00000500000000000000" pitchFamily="2" charset="0"/>
              </a:rPr>
              <a:t> Anche se Deep Blue fu un successo, non era una vera "IA" nel senso più ampio. Era progettato esclusivamente per giocare a scacchi e non aveva capacità di apprendimento o adattamento in altri contesti.</a:t>
            </a:r>
            <a:br>
              <a:rPr lang="it-IT" sz="2000" b="0" i="0" dirty="0">
                <a:effectLst/>
                <a:latin typeface="Montserrat" panose="00000500000000000000" pitchFamily="2" charset="0"/>
              </a:rPr>
            </a:br>
            <a:endParaRPr lang="it-IT" sz="2000" b="0" i="0" dirty="0">
              <a:effectLst/>
              <a:latin typeface="Montserrat" panose="00000500000000000000" pitchFamily="2" charset="0"/>
            </a:endParaRPr>
          </a:p>
        </p:txBody>
      </p:sp>
      <p:pic>
        <p:nvPicPr>
          <p:cNvPr id="6" name="Immagine 5">
            <a:extLst>
              <a:ext uri="{FF2B5EF4-FFF2-40B4-BE49-F238E27FC236}">
                <a16:creationId xmlns:a16="http://schemas.microsoft.com/office/drawing/2014/main" id="{A80381B7-1075-5CE8-5293-D971A8F13291}"/>
              </a:ext>
            </a:extLst>
          </p:cNvPr>
          <p:cNvPicPr>
            <a:picLocks noChangeAspect="1"/>
          </p:cNvPicPr>
          <p:nvPr/>
        </p:nvPicPr>
        <p:blipFill>
          <a:blip r:embed="rId2"/>
          <a:stretch>
            <a:fillRect/>
          </a:stretch>
        </p:blipFill>
        <p:spPr>
          <a:xfrm>
            <a:off x="4843584" y="4485708"/>
            <a:ext cx="3128790" cy="2008736"/>
          </a:xfrm>
          <a:prstGeom prst="rect">
            <a:avLst/>
          </a:prstGeom>
        </p:spPr>
      </p:pic>
    </p:spTree>
    <p:extLst>
      <p:ext uri="{BB962C8B-B14F-4D97-AF65-F5344CB8AC3E}">
        <p14:creationId xmlns:p14="http://schemas.microsoft.com/office/powerpoint/2010/main" val="58264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51EA5-D8FB-E743-1D28-367C2850DE46}"/>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BCDB32E9-B80E-A694-11AD-BD91CEB44CEC}"/>
              </a:ext>
            </a:extLst>
          </p:cNvPr>
          <p:cNvSpPr txBox="1">
            <a:spLocks/>
          </p:cNvSpPr>
          <p:nvPr/>
        </p:nvSpPr>
        <p:spPr>
          <a:xfrm>
            <a:off x="891706" y="484741"/>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L'Avvento del Machine Learning e dei Big Data (Anni 2000)</a:t>
            </a:r>
          </a:p>
        </p:txBody>
      </p:sp>
      <p:sp>
        <p:nvSpPr>
          <p:cNvPr id="9" name="CasellaDiTesto 8">
            <a:extLst>
              <a:ext uri="{FF2B5EF4-FFF2-40B4-BE49-F238E27FC236}">
                <a16:creationId xmlns:a16="http://schemas.microsoft.com/office/drawing/2014/main" id="{6F1F2A55-7C48-9C21-9590-F4F96A878DEC}"/>
              </a:ext>
            </a:extLst>
          </p:cNvPr>
          <p:cNvSpPr txBox="1"/>
          <p:nvPr/>
        </p:nvSpPr>
        <p:spPr>
          <a:xfrm>
            <a:off x="891706" y="2251922"/>
            <a:ext cx="10664987" cy="1938992"/>
          </a:xfrm>
          <a:prstGeom prst="rect">
            <a:avLst/>
          </a:prstGeom>
          <a:noFill/>
        </p:spPr>
        <p:txBody>
          <a:bodyPr wrap="square">
            <a:spAutoFit/>
          </a:bodyPr>
          <a:lstStyle/>
          <a:p>
            <a:pPr algn="l"/>
            <a:r>
              <a:rPr lang="it-IT" sz="2000" b="0" i="0" dirty="0">
                <a:effectLst/>
                <a:latin typeface="Montserrat" panose="00000500000000000000" pitchFamily="2" charset="0"/>
              </a:rPr>
              <a:t>Con l'inizio degli anni 2000, l'intelligenza artificiale fece enormi passi avanti grazie a due fattori principali:</a:t>
            </a:r>
          </a:p>
          <a:p>
            <a:pPr marL="457200" indent="-457200" algn="l">
              <a:buFont typeface="+mj-lt"/>
              <a:buAutoNum type="arabicPeriod"/>
            </a:pPr>
            <a:r>
              <a:rPr lang="it-IT" sz="2000" b="1" i="0" dirty="0">
                <a:solidFill>
                  <a:srgbClr val="000000"/>
                </a:solidFill>
                <a:effectLst/>
                <a:latin typeface="Montserrat" panose="00000500000000000000" pitchFamily="2" charset="0"/>
              </a:rPr>
              <a:t> Computer più potenti</a:t>
            </a:r>
            <a:r>
              <a:rPr lang="it-IT" sz="2000" dirty="0">
                <a:solidFill>
                  <a:srgbClr val="000000"/>
                </a:solidFill>
                <a:latin typeface="Montserrat" panose="00000500000000000000" pitchFamily="2" charset="0"/>
              </a:rPr>
              <a:t> -</a:t>
            </a:r>
            <a:r>
              <a:rPr lang="it-IT" sz="2000" b="0" i="0" dirty="0">
                <a:solidFill>
                  <a:srgbClr val="000000"/>
                </a:solidFill>
                <a:effectLst/>
                <a:latin typeface="Montserrat" panose="00000500000000000000" pitchFamily="2" charset="0"/>
              </a:rPr>
              <a:t> L'evoluzione dell'hardware ha reso possibile eseguire operazioni complesse su larga scala.</a:t>
            </a:r>
          </a:p>
          <a:p>
            <a:pPr marL="457200" indent="-457200" algn="l">
              <a:buFont typeface="+mj-lt"/>
              <a:buAutoNum type="arabicPeriod"/>
            </a:pPr>
            <a:r>
              <a:rPr lang="it-IT" sz="2000" b="1" i="0" dirty="0">
                <a:solidFill>
                  <a:srgbClr val="000000"/>
                </a:solidFill>
                <a:effectLst/>
                <a:latin typeface="Montserrat" panose="00000500000000000000" pitchFamily="2" charset="0"/>
              </a:rPr>
              <a:t> Big Data</a:t>
            </a:r>
            <a:r>
              <a:rPr lang="it-IT" sz="2000" dirty="0">
                <a:solidFill>
                  <a:srgbClr val="000000"/>
                </a:solidFill>
                <a:latin typeface="Montserrat" panose="00000500000000000000" pitchFamily="2" charset="0"/>
              </a:rPr>
              <a:t> -</a:t>
            </a:r>
            <a:r>
              <a:rPr lang="it-IT" sz="2000" b="0" i="0" dirty="0">
                <a:solidFill>
                  <a:srgbClr val="000000"/>
                </a:solidFill>
                <a:effectLst/>
                <a:latin typeface="Montserrat" panose="00000500000000000000" pitchFamily="2" charset="0"/>
              </a:rPr>
              <a:t> La disponibilità di enormi quantità di dati ha alimentato lo sviluppo di nuove tecniche di IA, in particolare il </a:t>
            </a:r>
            <a:r>
              <a:rPr lang="it-IT" sz="2000" b="1" i="0" dirty="0">
                <a:solidFill>
                  <a:srgbClr val="000000"/>
                </a:solidFill>
                <a:effectLst/>
                <a:latin typeface="Montserrat" panose="00000500000000000000" pitchFamily="2" charset="0"/>
              </a:rPr>
              <a:t>Machine Learning</a:t>
            </a:r>
            <a:r>
              <a:rPr lang="it-IT" sz="2000" b="0" i="0" dirty="0">
                <a:solidFill>
                  <a:srgbClr val="000000"/>
                </a:solidFill>
                <a:effectLst/>
                <a:latin typeface="Montserrat" panose="00000500000000000000" pitchFamily="2" charset="0"/>
              </a:rPr>
              <a:t>.</a:t>
            </a:r>
          </a:p>
        </p:txBody>
      </p:sp>
    </p:spTree>
    <p:extLst>
      <p:ext uri="{BB962C8B-B14F-4D97-AF65-F5344CB8AC3E}">
        <p14:creationId xmlns:p14="http://schemas.microsoft.com/office/powerpoint/2010/main" val="2423012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8B635-B8F3-1976-6699-63B8E58C6E37}"/>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21EE03FC-3AF6-EF7B-C0F4-06ACF6A1CC2F}"/>
              </a:ext>
            </a:extLst>
          </p:cNvPr>
          <p:cNvSpPr txBox="1">
            <a:spLocks/>
          </p:cNvSpPr>
          <p:nvPr/>
        </p:nvSpPr>
        <p:spPr>
          <a:xfrm>
            <a:off x="891705" y="396607"/>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Alti e Bassi nella Storia dell'IA</a:t>
            </a:r>
          </a:p>
        </p:txBody>
      </p:sp>
      <p:sp>
        <p:nvSpPr>
          <p:cNvPr id="9" name="CasellaDiTesto 8">
            <a:extLst>
              <a:ext uri="{FF2B5EF4-FFF2-40B4-BE49-F238E27FC236}">
                <a16:creationId xmlns:a16="http://schemas.microsoft.com/office/drawing/2014/main" id="{D8503000-9303-BD8B-B9C6-A35950455573}"/>
              </a:ext>
            </a:extLst>
          </p:cNvPr>
          <p:cNvSpPr txBox="1"/>
          <p:nvPr/>
        </p:nvSpPr>
        <p:spPr>
          <a:xfrm>
            <a:off x="891706" y="2196838"/>
            <a:ext cx="10014994" cy="1631216"/>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La storia dell'intelligenza artificiale è caratterizzata da momenti di </a:t>
            </a:r>
            <a:r>
              <a:rPr lang="it-IT" sz="2000" b="1" i="0" dirty="0">
                <a:solidFill>
                  <a:srgbClr val="121B37"/>
                </a:solidFill>
                <a:effectLst/>
                <a:latin typeface="Montserrat" panose="00000500000000000000" pitchFamily="2" charset="0"/>
              </a:rPr>
              <a:t>grande successo</a:t>
            </a:r>
            <a:r>
              <a:rPr lang="it-IT" sz="2000" b="0" i="0" dirty="0">
                <a:solidFill>
                  <a:srgbClr val="121B37"/>
                </a:solidFill>
                <a:effectLst/>
                <a:latin typeface="Montserrat" panose="00000500000000000000" pitchFamily="2" charset="0"/>
              </a:rPr>
              <a:t> e </a:t>
            </a:r>
            <a:r>
              <a:rPr lang="it-IT" sz="2000" b="1" i="0" dirty="0">
                <a:solidFill>
                  <a:srgbClr val="121B37"/>
                </a:solidFill>
                <a:effectLst/>
                <a:latin typeface="Montserrat" panose="00000500000000000000" pitchFamily="2" charset="0"/>
              </a:rPr>
              <a:t>periodi di stasi</a:t>
            </a:r>
            <a:r>
              <a:rPr lang="it-IT" sz="2000" b="0" i="0" dirty="0">
                <a:solidFill>
                  <a:srgbClr val="121B37"/>
                </a:solidFill>
                <a:effectLst/>
                <a:latin typeface="Montserrat" panose="00000500000000000000" pitchFamily="2" charset="0"/>
              </a:rPr>
              <a:t>. </a:t>
            </a:r>
          </a:p>
          <a:p>
            <a:pPr algn="l"/>
            <a:r>
              <a:rPr lang="it-IT" sz="2000" b="0" i="0" dirty="0">
                <a:solidFill>
                  <a:srgbClr val="121B37"/>
                </a:solidFill>
                <a:effectLst/>
                <a:latin typeface="Montserrat" panose="00000500000000000000" pitchFamily="2" charset="0"/>
              </a:rPr>
              <a:t>Ogni fase di progresso ha portato con sé nuove sfide tecniche, ma il potenziale dell'IA è oggi più evidente che mai. La tecnologia continua a evolversi rapidamente, con un impatto crescente in molti settori.</a:t>
            </a:r>
            <a:endParaRPr lang="it-IT" sz="2000" b="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2074513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87AA4-856F-8054-70EA-C6B38D3C3383}"/>
            </a:ext>
          </a:extLst>
        </p:cNvPr>
        <p:cNvGrpSpPr/>
        <p:nvPr/>
      </p:nvGrpSpPr>
      <p:grpSpPr>
        <a:xfrm>
          <a:off x="0" y="0"/>
          <a:ext cx="0" cy="0"/>
          <a:chOff x="0" y="0"/>
          <a:chExt cx="0" cy="0"/>
        </a:xfrm>
      </p:grpSpPr>
      <p:sp>
        <p:nvSpPr>
          <p:cNvPr id="5" name="CasellaDiTesto 4">
            <a:extLst>
              <a:ext uri="{FF2B5EF4-FFF2-40B4-BE49-F238E27FC236}">
                <a16:creationId xmlns:a16="http://schemas.microsoft.com/office/drawing/2014/main" id="{1A818946-91F3-B809-0D5F-BB84E20997A8}"/>
              </a:ext>
            </a:extLst>
          </p:cNvPr>
          <p:cNvSpPr txBox="1"/>
          <p:nvPr/>
        </p:nvSpPr>
        <p:spPr>
          <a:xfrm>
            <a:off x="2381020" y="1605574"/>
            <a:ext cx="7429960" cy="1200329"/>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it-IT" dirty="0"/>
              <a:t>L'IA nella vita quotidiana</a:t>
            </a:r>
          </a:p>
        </p:txBody>
      </p:sp>
      <p:pic>
        <p:nvPicPr>
          <p:cNvPr id="7" name="Immagine 6" descr="Immagine che contiene elettronica, schermata, Ingegneria elettronica, circuito&#10;&#10;Descrizione generata automaticamente">
            <a:extLst>
              <a:ext uri="{FF2B5EF4-FFF2-40B4-BE49-F238E27FC236}">
                <a16:creationId xmlns:a16="http://schemas.microsoft.com/office/drawing/2014/main" id="{3BF3D8B2-2BB3-BECB-4DBC-A22D4BA71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527" y="2929253"/>
            <a:ext cx="5950946" cy="3567714"/>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E5F7CA70-8E76-AD23-4290-0DB96BC1E810}"/>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Introduzione all'Intelligenza Artificiale</a:t>
            </a:r>
          </a:p>
        </p:txBody>
      </p:sp>
    </p:spTree>
    <p:extLst>
      <p:ext uri="{BB962C8B-B14F-4D97-AF65-F5344CB8AC3E}">
        <p14:creationId xmlns:p14="http://schemas.microsoft.com/office/powerpoint/2010/main" val="1751907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D2558-B2A8-B00B-2311-A763AA81D624}"/>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4C52A4C3-00DB-72DE-4F5A-6D6C5E413ED5}"/>
              </a:ext>
            </a:extLst>
          </p:cNvPr>
          <p:cNvSpPr txBox="1">
            <a:spLocks/>
          </p:cNvSpPr>
          <p:nvPr/>
        </p:nvSpPr>
        <p:spPr>
          <a:xfrm>
            <a:off x="891705" y="396607"/>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Applicazioni di IA nella vita quotidiana</a:t>
            </a:r>
          </a:p>
        </p:txBody>
      </p:sp>
      <p:sp>
        <p:nvSpPr>
          <p:cNvPr id="9" name="CasellaDiTesto 8">
            <a:extLst>
              <a:ext uri="{FF2B5EF4-FFF2-40B4-BE49-F238E27FC236}">
                <a16:creationId xmlns:a16="http://schemas.microsoft.com/office/drawing/2014/main" id="{EB2F65DA-C425-0169-636F-436E42E9CB82}"/>
              </a:ext>
            </a:extLst>
          </p:cNvPr>
          <p:cNvSpPr txBox="1"/>
          <p:nvPr/>
        </p:nvSpPr>
        <p:spPr>
          <a:xfrm>
            <a:off x="891705" y="2305615"/>
            <a:ext cx="10014994" cy="2246769"/>
          </a:xfrm>
          <a:prstGeom prst="rect">
            <a:avLst/>
          </a:prstGeom>
          <a:noFill/>
        </p:spPr>
        <p:txBody>
          <a:bodyPr wrap="square">
            <a:spAutoFit/>
          </a:bodyPr>
          <a:lstStyle/>
          <a:p>
            <a:pPr algn="l"/>
            <a:r>
              <a:rPr lang="it-IT" sz="2000" b="0" i="0" dirty="0">
                <a:effectLst/>
                <a:latin typeface="Montserrat" panose="00000500000000000000" pitchFamily="2" charset="0"/>
              </a:rPr>
              <a:t>L'intelligenza artificiale è ormai parte integrante della nostra vita quotidiana, anche se spesso non ce ne accorgiamo. Molte tecnologie che utilizziamo ogni giorno si basano sull'IA per</a:t>
            </a:r>
            <a:r>
              <a:rPr lang="it-IT" sz="2000" b="1" i="0" dirty="0">
                <a:effectLst/>
                <a:latin typeface="Montserrat" panose="00000500000000000000" pitchFamily="2" charset="0"/>
              </a:rPr>
              <a:t> migliorare l'esperienza dell'utente</a:t>
            </a:r>
            <a:r>
              <a:rPr lang="it-IT" sz="2000" b="0" i="0" dirty="0">
                <a:effectLst/>
                <a:latin typeface="Montserrat" panose="00000500000000000000" pitchFamily="2" charset="0"/>
              </a:rPr>
              <a:t>, </a:t>
            </a:r>
            <a:r>
              <a:rPr lang="it-IT" sz="2000" b="1" i="0" dirty="0">
                <a:effectLst/>
                <a:latin typeface="Montserrat" panose="00000500000000000000" pitchFamily="2" charset="0"/>
              </a:rPr>
              <a:t>fornire suggerimenti personalizzati</a:t>
            </a:r>
            <a:r>
              <a:rPr lang="it-IT" sz="2000" b="0" i="0" dirty="0">
                <a:effectLst/>
                <a:latin typeface="Montserrat" panose="00000500000000000000" pitchFamily="2" charset="0"/>
              </a:rPr>
              <a:t> o svolgere compiti che altrimenti richiederebbero l'intervento umano.</a:t>
            </a:r>
          </a:p>
          <a:p>
            <a:pPr algn="l"/>
            <a:r>
              <a:rPr lang="it-IT" sz="2000" b="0" i="0" dirty="0">
                <a:effectLst/>
                <a:latin typeface="Montserrat" panose="00000500000000000000" pitchFamily="2" charset="0"/>
              </a:rPr>
              <a:t>Di seguito sono riportati alcuni esempi di applicazioni di IA che probabilmente hai già incontrato.</a:t>
            </a:r>
          </a:p>
        </p:txBody>
      </p:sp>
    </p:spTree>
    <p:extLst>
      <p:ext uri="{BB962C8B-B14F-4D97-AF65-F5344CB8AC3E}">
        <p14:creationId xmlns:p14="http://schemas.microsoft.com/office/powerpoint/2010/main" val="418809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D302A-A1D0-D523-E62B-877785F6A52B}"/>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26E41FDD-B3C6-EE83-36F1-68BC09A601C7}"/>
              </a:ext>
            </a:extLst>
          </p:cNvPr>
          <p:cNvSpPr txBox="1">
            <a:spLocks/>
          </p:cNvSpPr>
          <p:nvPr/>
        </p:nvSpPr>
        <p:spPr>
          <a:xfrm>
            <a:off x="891705" y="396607"/>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Assistenti virtuali</a:t>
            </a:r>
          </a:p>
        </p:txBody>
      </p:sp>
      <p:sp>
        <p:nvSpPr>
          <p:cNvPr id="9" name="CasellaDiTesto 8">
            <a:extLst>
              <a:ext uri="{FF2B5EF4-FFF2-40B4-BE49-F238E27FC236}">
                <a16:creationId xmlns:a16="http://schemas.microsoft.com/office/drawing/2014/main" id="{19684B58-DF8F-BB6A-ED68-4DEC72F58211}"/>
              </a:ext>
            </a:extLst>
          </p:cNvPr>
          <p:cNvSpPr txBox="1"/>
          <p:nvPr/>
        </p:nvSpPr>
        <p:spPr>
          <a:xfrm>
            <a:off x="891705" y="3582331"/>
            <a:ext cx="8120093" cy="2246769"/>
          </a:xfrm>
          <a:prstGeom prst="rect">
            <a:avLst/>
          </a:prstGeom>
          <a:noFill/>
        </p:spPr>
        <p:txBody>
          <a:bodyPr wrap="square">
            <a:spAutoFit/>
          </a:bodyPr>
          <a:lstStyle/>
          <a:p>
            <a:pPr algn="l"/>
            <a:r>
              <a:rPr lang="it-IT" sz="2000" b="0" i="1" u="sng" dirty="0">
                <a:solidFill>
                  <a:srgbClr val="121B37"/>
                </a:solidFill>
                <a:effectLst/>
                <a:latin typeface="Montserrat" panose="00000500000000000000" pitchFamily="2" charset="0"/>
              </a:rPr>
              <a:t>Esempio</a:t>
            </a:r>
            <a:r>
              <a:rPr lang="it-IT" sz="2000" b="0" i="0" dirty="0">
                <a:solidFill>
                  <a:srgbClr val="121B37"/>
                </a:solidFill>
                <a:effectLst/>
                <a:latin typeface="Montserrat" panose="00000500000000000000" pitchFamily="2" charset="0"/>
              </a:rPr>
              <a:t>: Quando chiedi a Siri di impostare una sveglia, Siri interpreta la tua voce e il significato della frase, attivando la sveglia sul tuo dispositivo. Questa capacità di comprendere il linguaggio umano in modo naturale rappresenta una delle applicazioni più sofisticate dell'IA, integrando diverse tecnologie come il </a:t>
            </a:r>
            <a:r>
              <a:rPr lang="it-IT" sz="2000" b="1" i="0" dirty="0">
                <a:solidFill>
                  <a:srgbClr val="121B37"/>
                </a:solidFill>
                <a:effectLst/>
                <a:latin typeface="Montserrat" panose="00000500000000000000" pitchFamily="2" charset="0"/>
              </a:rPr>
              <a:t>riconoscimento vocale</a:t>
            </a:r>
            <a:r>
              <a:rPr lang="it-IT" sz="2000" b="0" i="0" dirty="0">
                <a:solidFill>
                  <a:srgbClr val="121B37"/>
                </a:solidFill>
                <a:effectLst/>
                <a:latin typeface="Montserrat" panose="00000500000000000000" pitchFamily="2" charset="0"/>
              </a:rPr>
              <a:t>, la </a:t>
            </a:r>
            <a:r>
              <a:rPr lang="it-IT" sz="2000" b="1" i="0" dirty="0">
                <a:solidFill>
                  <a:srgbClr val="121B37"/>
                </a:solidFill>
                <a:effectLst/>
                <a:latin typeface="Montserrat" panose="00000500000000000000" pitchFamily="2" charset="0"/>
              </a:rPr>
              <a:t>comprensione del linguaggio naturale</a:t>
            </a:r>
            <a:r>
              <a:rPr lang="it-IT" sz="2000" b="0" i="0" dirty="0">
                <a:solidFill>
                  <a:srgbClr val="121B37"/>
                </a:solidFill>
                <a:effectLst/>
                <a:latin typeface="Montserrat" panose="00000500000000000000" pitchFamily="2" charset="0"/>
              </a:rPr>
              <a:t> e l'</a:t>
            </a:r>
            <a:r>
              <a:rPr lang="it-IT" sz="2000" b="1" i="0" dirty="0">
                <a:solidFill>
                  <a:srgbClr val="121B37"/>
                </a:solidFill>
                <a:effectLst/>
                <a:latin typeface="Montserrat" panose="00000500000000000000" pitchFamily="2" charset="0"/>
              </a:rPr>
              <a:t>apprendimento automatico</a:t>
            </a:r>
            <a:r>
              <a:rPr lang="it-IT" sz="2000" b="0" i="0" dirty="0">
                <a:solidFill>
                  <a:srgbClr val="121B37"/>
                </a:solidFill>
                <a:effectLst/>
                <a:latin typeface="Montserrat" panose="00000500000000000000" pitchFamily="2" charset="0"/>
              </a:rPr>
              <a:t>.</a:t>
            </a:r>
            <a:endParaRPr lang="it-IT" sz="2000" b="0" i="0" dirty="0">
              <a:effectLst/>
              <a:latin typeface="Montserrat" panose="00000500000000000000" pitchFamily="2" charset="0"/>
            </a:endParaRPr>
          </a:p>
        </p:txBody>
      </p:sp>
      <p:pic>
        <p:nvPicPr>
          <p:cNvPr id="6" name="Immagine 5">
            <a:extLst>
              <a:ext uri="{FF2B5EF4-FFF2-40B4-BE49-F238E27FC236}">
                <a16:creationId xmlns:a16="http://schemas.microsoft.com/office/drawing/2014/main" id="{B727A9B9-B266-9BF0-B36E-A34CBB8250C7}"/>
              </a:ext>
            </a:extLst>
          </p:cNvPr>
          <p:cNvPicPr>
            <a:picLocks noChangeAspect="1"/>
          </p:cNvPicPr>
          <p:nvPr/>
        </p:nvPicPr>
        <p:blipFill>
          <a:blip r:embed="rId2"/>
          <a:stretch>
            <a:fillRect/>
          </a:stretch>
        </p:blipFill>
        <p:spPr>
          <a:xfrm>
            <a:off x="9011798" y="5213547"/>
            <a:ext cx="3155989" cy="1507096"/>
          </a:xfrm>
          <a:prstGeom prst="rect">
            <a:avLst/>
          </a:prstGeom>
        </p:spPr>
      </p:pic>
      <p:sp>
        <p:nvSpPr>
          <p:cNvPr id="8" name="CasellaDiTesto 7">
            <a:extLst>
              <a:ext uri="{FF2B5EF4-FFF2-40B4-BE49-F238E27FC236}">
                <a16:creationId xmlns:a16="http://schemas.microsoft.com/office/drawing/2014/main" id="{A83671CA-C848-2DBC-02CA-3D580F104DCC}"/>
              </a:ext>
            </a:extLst>
          </p:cNvPr>
          <p:cNvSpPr txBox="1"/>
          <p:nvPr/>
        </p:nvSpPr>
        <p:spPr>
          <a:xfrm>
            <a:off x="891705" y="1508275"/>
            <a:ext cx="10565837" cy="1631216"/>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Uno degli esempi più conosciuti di intelligenza artificiale nella vita quotidiana sono gli assistenti virtuali, come </a:t>
            </a:r>
            <a:r>
              <a:rPr lang="it-IT" sz="2000" b="1" i="0" dirty="0">
                <a:solidFill>
                  <a:srgbClr val="121B37"/>
                </a:solidFill>
                <a:effectLst/>
                <a:latin typeface="Montserrat" panose="00000500000000000000" pitchFamily="2" charset="0"/>
              </a:rPr>
              <a:t>Siri</a:t>
            </a:r>
            <a:r>
              <a:rPr lang="it-IT" sz="2000" b="0" i="0" dirty="0">
                <a:solidFill>
                  <a:srgbClr val="121B37"/>
                </a:solidFill>
                <a:effectLst/>
                <a:latin typeface="Montserrat" panose="00000500000000000000" pitchFamily="2" charset="0"/>
              </a:rPr>
              <a:t> di Apple, </a:t>
            </a:r>
            <a:r>
              <a:rPr lang="it-IT" sz="2000" b="1" i="0" dirty="0">
                <a:solidFill>
                  <a:srgbClr val="121B37"/>
                </a:solidFill>
                <a:effectLst/>
                <a:latin typeface="Montserrat" panose="00000500000000000000" pitchFamily="2" charset="0"/>
              </a:rPr>
              <a:t>Alexa</a:t>
            </a:r>
            <a:r>
              <a:rPr lang="it-IT" sz="2000" b="0" i="0" dirty="0">
                <a:solidFill>
                  <a:srgbClr val="121B37"/>
                </a:solidFill>
                <a:effectLst/>
                <a:latin typeface="Montserrat" panose="00000500000000000000" pitchFamily="2" charset="0"/>
              </a:rPr>
              <a:t> di Amazon e </a:t>
            </a:r>
            <a:r>
              <a:rPr lang="it-IT" sz="2000" b="1" i="0" dirty="0">
                <a:solidFill>
                  <a:srgbClr val="121B37"/>
                </a:solidFill>
                <a:effectLst/>
                <a:latin typeface="Montserrat" panose="00000500000000000000" pitchFamily="2" charset="0"/>
              </a:rPr>
              <a:t>Google Assistant </a:t>
            </a:r>
            <a:r>
              <a:rPr lang="it-IT" sz="2000" b="0" i="0" dirty="0">
                <a:solidFill>
                  <a:srgbClr val="121B37"/>
                </a:solidFill>
                <a:effectLst/>
                <a:latin typeface="Montserrat" panose="00000500000000000000" pitchFamily="2" charset="0"/>
              </a:rPr>
              <a:t>di Google. Questi assistenti utilizzano il </a:t>
            </a:r>
            <a:r>
              <a:rPr lang="it-IT" sz="2000" b="1" i="0" dirty="0">
                <a:solidFill>
                  <a:srgbClr val="121B37"/>
                </a:solidFill>
                <a:effectLst/>
                <a:latin typeface="Montserrat" panose="00000500000000000000" pitchFamily="2" charset="0"/>
              </a:rPr>
              <a:t>riconoscimento vocale</a:t>
            </a:r>
            <a:r>
              <a:rPr lang="it-IT" sz="2000" b="0" i="0" dirty="0">
                <a:solidFill>
                  <a:srgbClr val="121B37"/>
                </a:solidFill>
                <a:effectLst/>
                <a:latin typeface="Montserrat" panose="00000500000000000000" pitchFamily="2" charset="0"/>
              </a:rPr>
              <a:t> per comprendere ciò che l'utente dice, interpretare le sue richieste e fornire una risposta adeguata o eseguire un'azione.</a:t>
            </a:r>
            <a:endParaRPr lang="it-IT" sz="2000" b="0" i="0" dirty="0">
              <a:effectLst/>
              <a:latin typeface="Montserrat" panose="00000500000000000000" pitchFamily="2" charset="0"/>
            </a:endParaRPr>
          </a:p>
        </p:txBody>
      </p:sp>
    </p:spTree>
    <p:extLst>
      <p:ext uri="{BB962C8B-B14F-4D97-AF65-F5344CB8AC3E}">
        <p14:creationId xmlns:p14="http://schemas.microsoft.com/office/powerpoint/2010/main" val="408090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AB448-32C3-2EC3-0C45-FB0FD1030663}"/>
            </a:ext>
          </a:extLst>
        </p:cNvPr>
        <p:cNvGrpSpPr/>
        <p:nvPr/>
      </p:nvGrpSpPr>
      <p:grpSpPr>
        <a:xfrm>
          <a:off x="0" y="0"/>
          <a:ext cx="0" cy="0"/>
          <a:chOff x="0" y="0"/>
          <a:chExt cx="0" cy="0"/>
        </a:xfrm>
      </p:grpSpPr>
      <p:sp>
        <p:nvSpPr>
          <p:cNvPr id="6" name="Rettangolo 5">
            <a:extLst>
              <a:ext uri="{FF2B5EF4-FFF2-40B4-BE49-F238E27FC236}">
                <a16:creationId xmlns:a16="http://schemas.microsoft.com/office/drawing/2014/main" id="{2BB8E2FF-FD15-4A19-9B27-9DBAC0E6EB38}"/>
              </a:ext>
            </a:extLst>
          </p:cNvPr>
          <p:cNvSpPr/>
          <p:nvPr/>
        </p:nvSpPr>
        <p:spPr>
          <a:xfrm>
            <a:off x="735374" y="1311007"/>
            <a:ext cx="8223175" cy="17186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 name="CasellaDiTesto 3">
            <a:extLst>
              <a:ext uri="{FF2B5EF4-FFF2-40B4-BE49-F238E27FC236}">
                <a16:creationId xmlns:a16="http://schemas.microsoft.com/office/drawing/2014/main" id="{7C842863-7D76-65D8-1D70-043813F9C8F0}"/>
              </a:ext>
            </a:extLst>
          </p:cNvPr>
          <p:cNvSpPr txBox="1"/>
          <p:nvPr/>
        </p:nvSpPr>
        <p:spPr>
          <a:xfrm>
            <a:off x="735374" y="690948"/>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b="1" dirty="0">
                <a:solidFill>
                  <a:srgbClr val="3A4A6A"/>
                </a:solidFill>
              </a:rPr>
              <a:t>PANORAMICA PRIMO MODULO</a:t>
            </a:r>
          </a:p>
        </p:txBody>
      </p:sp>
      <p:sp>
        <p:nvSpPr>
          <p:cNvPr id="3" name="CasellaDiTesto 2">
            <a:extLst>
              <a:ext uri="{FF2B5EF4-FFF2-40B4-BE49-F238E27FC236}">
                <a16:creationId xmlns:a16="http://schemas.microsoft.com/office/drawing/2014/main" id="{1EA8205B-1B49-C78C-0F9D-E20AFD55A8AB}"/>
              </a:ext>
            </a:extLst>
          </p:cNvPr>
          <p:cNvSpPr txBox="1"/>
          <p:nvPr/>
        </p:nvSpPr>
        <p:spPr>
          <a:xfrm>
            <a:off x="1010800" y="1507156"/>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sz="1600" b="1" dirty="0"/>
              <a:t>Introduzione all'Intelligenza Artificiale</a:t>
            </a:r>
          </a:p>
        </p:txBody>
      </p:sp>
      <p:sp>
        <p:nvSpPr>
          <p:cNvPr id="5" name="CasellaDiTesto 4">
            <a:extLst>
              <a:ext uri="{FF2B5EF4-FFF2-40B4-BE49-F238E27FC236}">
                <a16:creationId xmlns:a16="http://schemas.microsoft.com/office/drawing/2014/main" id="{B100D852-6541-3FF8-9A87-66F6927D112A}"/>
              </a:ext>
            </a:extLst>
          </p:cNvPr>
          <p:cNvSpPr txBox="1"/>
          <p:nvPr/>
        </p:nvSpPr>
        <p:spPr>
          <a:xfrm>
            <a:off x="986926" y="1915100"/>
            <a:ext cx="11094645" cy="923330"/>
          </a:xfrm>
          <a:prstGeom prst="rect">
            <a:avLst/>
          </a:prstGeom>
          <a:noFill/>
        </p:spPr>
        <p:txBody>
          <a:bodyPr wrap="square">
            <a:spAutoFit/>
          </a:bodyPr>
          <a:lstStyle/>
          <a:p>
            <a:pPr marL="457200" indent="-457200" algn="l">
              <a:buAutoNum type="arabicPeriod"/>
            </a:pPr>
            <a:r>
              <a:rPr lang="it-IT" i="0" dirty="0">
                <a:solidFill>
                  <a:srgbClr val="000000"/>
                </a:solidFill>
                <a:effectLst/>
                <a:latin typeface="Montserrat" panose="00000500000000000000" pitchFamily="2" charset="0"/>
              </a:rPr>
              <a:t>Definizione di Intelligenza Artificiale</a:t>
            </a:r>
            <a:endParaRPr lang="it-IT" dirty="0">
              <a:solidFill>
                <a:srgbClr val="000000"/>
              </a:solidFill>
              <a:latin typeface="Montserrat" panose="00000500000000000000" pitchFamily="2" charset="0"/>
            </a:endParaRPr>
          </a:p>
          <a:p>
            <a:pPr marL="457200" indent="-457200" algn="l">
              <a:buAutoNum type="arabicPeriod"/>
            </a:pPr>
            <a:r>
              <a:rPr lang="it-IT" i="0" dirty="0">
                <a:solidFill>
                  <a:srgbClr val="000000"/>
                </a:solidFill>
                <a:effectLst/>
                <a:latin typeface="Montserrat" panose="00000500000000000000" pitchFamily="2" charset="0"/>
              </a:rPr>
              <a:t>Breve storia dell’IA</a:t>
            </a:r>
          </a:p>
          <a:p>
            <a:pPr marL="457200" indent="-457200" algn="l">
              <a:buAutoNum type="arabicPeriod"/>
            </a:pPr>
            <a:r>
              <a:rPr lang="it-IT" dirty="0">
                <a:solidFill>
                  <a:srgbClr val="000000"/>
                </a:solidFill>
                <a:latin typeface="Montserrat" panose="00000500000000000000" pitchFamily="2" charset="0"/>
              </a:rPr>
              <a:t>L’IA nella vita quotidiana</a:t>
            </a:r>
            <a:endParaRPr lang="it-IT" i="0" dirty="0">
              <a:solidFill>
                <a:srgbClr val="000000"/>
              </a:solidFill>
              <a:effectLst/>
              <a:latin typeface="Montserrat" panose="00000500000000000000" pitchFamily="2" charset="0"/>
            </a:endParaRPr>
          </a:p>
        </p:txBody>
      </p:sp>
      <p:sp>
        <p:nvSpPr>
          <p:cNvPr id="7" name="Rettangolo 6">
            <a:extLst>
              <a:ext uri="{FF2B5EF4-FFF2-40B4-BE49-F238E27FC236}">
                <a16:creationId xmlns:a16="http://schemas.microsoft.com/office/drawing/2014/main" id="{E89BE68E-A1D1-B7BB-0CC9-EA8BE52CE734}"/>
              </a:ext>
            </a:extLst>
          </p:cNvPr>
          <p:cNvSpPr/>
          <p:nvPr/>
        </p:nvSpPr>
        <p:spPr>
          <a:xfrm>
            <a:off x="3597007" y="3375964"/>
            <a:ext cx="8223175" cy="141558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CasellaDiTesto 7">
            <a:extLst>
              <a:ext uri="{FF2B5EF4-FFF2-40B4-BE49-F238E27FC236}">
                <a16:creationId xmlns:a16="http://schemas.microsoft.com/office/drawing/2014/main" id="{2675C548-F1A5-4603-616B-31A969C5CFE4}"/>
              </a:ext>
            </a:extLst>
          </p:cNvPr>
          <p:cNvSpPr txBox="1"/>
          <p:nvPr/>
        </p:nvSpPr>
        <p:spPr>
          <a:xfrm>
            <a:off x="3818264" y="35997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sz="1600" b="1" dirty="0"/>
              <a:t>Come funziona l’intelligenza artificiale</a:t>
            </a:r>
          </a:p>
        </p:txBody>
      </p:sp>
      <p:sp>
        <p:nvSpPr>
          <p:cNvPr id="9" name="CasellaDiTesto 8">
            <a:extLst>
              <a:ext uri="{FF2B5EF4-FFF2-40B4-BE49-F238E27FC236}">
                <a16:creationId xmlns:a16="http://schemas.microsoft.com/office/drawing/2014/main" id="{EC5DDE88-AFAD-2417-1339-D33AB797E5E1}"/>
              </a:ext>
            </a:extLst>
          </p:cNvPr>
          <p:cNvSpPr txBox="1"/>
          <p:nvPr/>
        </p:nvSpPr>
        <p:spPr>
          <a:xfrm>
            <a:off x="3827441" y="4008846"/>
            <a:ext cx="11094645" cy="646331"/>
          </a:xfrm>
          <a:prstGeom prst="rect">
            <a:avLst/>
          </a:prstGeom>
          <a:noFill/>
        </p:spPr>
        <p:txBody>
          <a:bodyPr wrap="square">
            <a:spAutoFit/>
          </a:bodyPr>
          <a:lstStyle/>
          <a:p>
            <a:pPr marL="457200" indent="-457200" algn="l">
              <a:buAutoNum type="arabicPeriod"/>
            </a:pPr>
            <a:r>
              <a:rPr lang="it-IT" dirty="0">
                <a:solidFill>
                  <a:srgbClr val="000000"/>
                </a:solidFill>
                <a:latin typeface="Montserrat" panose="00000500000000000000" pitchFamily="2" charset="0"/>
              </a:rPr>
              <a:t>Dati, algoritmi e modelli</a:t>
            </a:r>
          </a:p>
          <a:p>
            <a:pPr marL="457200" indent="-457200" algn="l">
              <a:buAutoNum type="arabicPeriod"/>
            </a:pPr>
            <a:r>
              <a:rPr lang="it-IT" i="0" dirty="0">
                <a:solidFill>
                  <a:srgbClr val="000000"/>
                </a:solidFill>
                <a:effectLst/>
                <a:latin typeface="Montserrat" panose="00000500000000000000" pitchFamily="2" charset="0"/>
              </a:rPr>
              <a:t>IA, Machine Learning e Deep Learning</a:t>
            </a:r>
          </a:p>
        </p:txBody>
      </p:sp>
      <p:sp>
        <p:nvSpPr>
          <p:cNvPr id="10" name="Rettangolo 9">
            <a:extLst>
              <a:ext uri="{FF2B5EF4-FFF2-40B4-BE49-F238E27FC236}">
                <a16:creationId xmlns:a16="http://schemas.microsoft.com/office/drawing/2014/main" id="{8E550414-2C24-1123-C936-045A1BA23290}"/>
              </a:ext>
            </a:extLst>
          </p:cNvPr>
          <p:cNvSpPr/>
          <p:nvPr/>
        </p:nvSpPr>
        <p:spPr>
          <a:xfrm>
            <a:off x="379162" y="5149925"/>
            <a:ext cx="8223175" cy="141558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CasellaDiTesto 10">
            <a:extLst>
              <a:ext uri="{FF2B5EF4-FFF2-40B4-BE49-F238E27FC236}">
                <a16:creationId xmlns:a16="http://schemas.microsoft.com/office/drawing/2014/main" id="{A1019418-85D2-542A-AD45-E542F543C545}"/>
              </a:ext>
            </a:extLst>
          </p:cNvPr>
          <p:cNvSpPr txBox="1"/>
          <p:nvPr/>
        </p:nvSpPr>
        <p:spPr>
          <a:xfrm>
            <a:off x="566452" y="5346074"/>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sz="1600" b="1" dirty="0"/>
              <a:t>L’intelligenza artificiale è cattiva?</a:t>
            </a:r>
          </a:p>
        </p:txBody>
      </p:sp>
      <p:sp>
        <p:nvSpPr>
          <p:cNvPr id="12" name="CasellaDiTesto 11">
            <a:extLst>
              <a:ext uri="{FF2B5EF4-FFF2-40B4-BE49-F238E27FC236}">
                <a16:creationId xmlns:a16="http://schemas.microsoft.com/office/drawing/2014/main" id="{9514D825-5423-AB52-26C3-D181B3190158}"/>
              </a:ext>
            </a:extLst>
          </p:cNvPr>
          <p:cNvSpPr txBox="1"/>
          <p:nvPr/>
        </p:nvSpPr>
        <p:spPr>
          <a:xfrm>
            <a:off x="544416" y="5770543"/>
            <a:ext cx="11094645" cy="646331"/>
          </a:xfrm>
          <a:prstGeom prst="rect">
            <a:avLst/>
          </a:prstGeom>
          <a:noFill/>
        </p:spPr>
        <p:txBody>
          <a:bodyPr wrap="square">
            <a:spAutoFit/>
          </a:bodyPr>
          <a:lstStyle/>
          <a:p>
            <a:pPr marL="457200" indent="-457200" algn="l">
              <a:buAutoNum type="arabicPeriod"/>
            </a:pPr>
            <a:r>
              <a:rPr lang="it-IT" i="0" dirty="0">
                <a:solidFill>
                  <a:srgbClr val="000000"/>
                </a:solidFill>
                <a:effectLst/>
                <a:latin typeface="Montserrat" panose="00000500000000000000" pitchFamily="2" charset="0"/>
              </a:rPr>
              <a:t>Sfatare i miti sull’IA</a:t>
            </a:r>
          </a:p>
          <a:p>
            <a:pPr marL="457200" indent="-457200" algn="l">
              <a:buAutoNum type="arabicPeriod"/>
            </a:pPr>
            <a:r>
              <a:rPr lang="it-IT" i="0" dirty="0">
                <a:solidFill>
                  <a:srgbClr val="000000"/>
                </a:solidFill>
                <a:effectLst/>
                <a:latin typeface="Montserrat" panose="00000500000000000000" pitchFamily="2" charset="0"/>
              </a:rPr>
              <a:t>Benefici dell’IA in diversi settori</a:t>
            </a:r>
          </a:p>
        </p:txBody>
      </p:sp>
    </p:spTree>
    <p:extLst>
      <p:ext uri="{BB962C8B-B14F-4D97-AF65-F5344CB8AC3E}">
        <p14:creationId xmlns:p14="http://schemas.microsoft.com/office/powerpoint/2010/main" val="368630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56A64-4ECD-46D1-2D57-FFB0F8BBC45C}"/>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A246088E-090F-C11A-1F0F-88E28AD8A338}"/>
              </a:ext>
            </a:extLst>
          </p:cNvPr>
          <p:cNvSpPr txBox="1">
            <a:spLocks/>
          </p:cNvSpPr>
          <p:nvPr/>
        </p:nvSpPr>
        <p:spPr>
          <a:xfrm>
            <a:off x="891705" y="396607"/>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Sistemi di raccomandazione</a:t>
            </a:r>
          </a:p>
        </p:txBody>
      </p:sp>
      <p:sp>
        <p:nvSpPr>
          <p:cNvPr id="3" name="CasellaDiTesto 2">
            <a:extLst>
              <a:ext uri="{FF2B5EF4-FFF2-40B4-BE49-F238E27FC236}">
                <a16:creationId xmlns:a16="http://schemas.microsoft.com/office/drawing/2014/main" id="{326D885D-D251-893D-D4B8-9D8F7E229DFF}"/>
              </a:ext>
            </a:extLst>
          </p:cNvPr>
          <p:cNvSpPr txBox="1"/>
          <p:nvPr/>
        </p:nvSpPr>
        <p:spPr>
          <a:xfrm>
            <a:off x="891705" y="2176052"/>
            <a:ext cx="9144661" cy="4093428"/>
          </a:xfrm>
          <a:prstGeom prst="rect">
            <a:avLst/>
          </a:prstGeom>
          <a:noFill/>
        </p:spPr>
        <p:txBody>
          <a:bodyPr wrap="square">
            <a:spAutoFit/>
          </a:bodyPr>
          <a:lstStyle/>
          <a:p>
            <a:pPr algn="l"/>
            <a:endParaRPr lang="it-IT" sz="2000" b="0" i="0" dirty="0">
              <a:effectLst/>
              <a:latin typeface="Montserrat" panose="00000500000000000000" pitchFamily="2" charset="0"/>
            </a:endParaRPr>
          </a:p>
          <a:p>
            <a:pPr algn="l"/>
            <a:r>
              <a:rPr lang="it-IT" sz="2000" b="0" i="0" dirty="0">
                <a:effectLst/>
                <a:latin typeface="Montserrat" panose="00000500000000000000" pitchFamily="2" charset="0"/>
              </a:rPr>
              <a:t>Questo è un esempio di </a:t>
            </a:r>
            <a:r>
              <a:rPr lang="it-IT" sz="2000" b="1" i="0" dirty="0">
                <a:effectLst/>
                <a:latin typeface="Montserrat" panose="00000500000000000000" pitchFamily="2" charset="0"/>
              </a:rPr>
              <a:t>sistemi di raccomandazione</a:t>
            </a:r>
            <a:r>
              <a:rPr lang="it-IT" sz="2000" b="0" i="0" dirty="0">
                <a:effectLst/>
                <a:latin typeface="Montserrat" panose="00000500000000000000" pitchFamily="2" charset="0"/>
              </a:rPr>
              <a:t>, un’applicazione molto diffusa dell'IA, che utilizzano </a:t>
            </a:r>
            <a:r>
              <a:rPr lang="it-IT" sz="2000" b="1" i="0" dirty="0">
                <a:effectLst/>
                <a:latin typeface="Montserrat" panose="00000500000000000000" pitchFamily="2" charset="0"/>
              </a:rPr>
              <a:t>algoritmi di apprendimento automatico</a:t>
            </a:r>
            <a:r>
              <a:rPr lang="it-IT" sz="2000" b="0" i="0" dirty="0">
                <a:effectLst/>
                <a:latin typeface="Montserrat" panose="00000500000000000000" pitchFamily="2" charset="0"/>
              </a:rPr>
              <a:t> per analizzare i tuoi comportamenti passati (cosa hai guardato, acquistato o cercato) e confrontarli con quelli di altri utenti simili a te. In questo modo, possono fare </a:t>
            </a:r>
            <a:r>
              <a:rPr lang="it-IT" sz="2000" b="1" i="0" dirty="0">
                <a:effectLst/>
                <a:latin typeface="Montserrat" panose="00000500000000000000" pitchFamily="2" charset="0"/>
              </a:rPr>
              <a:t>previsioni</a:t>
            </a:r>
            <a:r>
              <a:rPr lang="it-IT" sz="2000" b="0" i="0" dirty="0">
                <a:effectLst/>
                <a:latin typeface="Montserrat" panose="00000500000000000000" pitchFamily="2" charset="0"/>
              </a:rPr>
              <a:t> su cosa potrebbe piacerti e </a:t>
            </a:r>
            <a:r>
              <a:rPr lang="it-IT" sz="2000" b="1" i="0" dirty="0">
                <a:effectLst/>
                <a:latin typeface="Montserrat" panose="00000500000000000000" pitchFamily="2" charset="0"/>
              </a:rPr>
              <a:t>proporti suggerimenti mirati</a:t>
            </a:r>
            <a:r>
              <a:rPr lang="it-IT" sz="2000" b="0" i="0" dirty="0">
                <a:effectLst/>
                <a:latin typeface="Montserrat" panose="00000500000000000000" pitchFamily="2" charset="0"/>
              </a:rPr>
              <a:t>.</a:t>
            </a:r>
          </a:p>
          <a:p>
            <a:pPr algn="l"/>
            <a:r>
              <a:rPr lang="it-IT" sz="2000" b="0" i="0" dirty="0">
                <a:effectLst/>
                <a:latin typeface="Montserrat" panose="00000500000000000000" pitchFamily="2" charset="0"/>
              </a:rPr>
              <a:t>Questi sistemi sono estremamente utili sia per gli </a:t>
            </a:r>
            <a:r>
              <a:rPr lang="it-IT" sz="2000" b="1" i="0" dirty="0">
                <a:effectLst/>
                <a:latin typeface="Montserrat" panose="00000500000000000000" pitchFamily="2" charset="0"/>
              </a:rPr>
              <a:t>utenti</a:t>
            </a:r>
            <a:r>
              <a:rPr lang="it-IT" sz="2000" b="0" i="0" dirty="0">
                <a:effectLst/>
                <a:latin typeface="Montserrat" panose="00000500000000000000" pitchFamily="2" charset="0"/>
              </a:rPr>
              <a:t>, che trovano più facilmente ciò che desiderano, sia per le </a:t>
            </a:r>
            <a:r>
              <a:rPr lang="it-IT" sz="2000" b="1" i="0" dirty="0">
                <a:effectLst/>
                <a:latin typeface="Montserrat" panose="00000500000000000000" pitchFamily="2" charset="0"/>
              </a:rPr>
              <a:t>aziende</a:t>
            </a:r>
            <a:r>
              <a:rPr lang="it-IT" sz="2000" b="0" i="0" dirty="0">
                <a:effectLst/>
                <a:latin typeface="Montserrat" panose="00000500000000000000" pitchFamily="2" charset="0"/>
              </a:rPr>
              <a:t>, che aumentano la probabilità di vendere un prodotto o mantenere l'utente coinvolto sulla piattaforma.</a:t>
            </a:r>
          </a:p>
          <a:p>
            <a:br>
              <a:rPr lang="it-IT" sz="2000" dirty="0"/>
            </a:br>
            <a:endParaRPr lang="it-IT" sz="2000" dirty="0"/>
          </a:p>
        </p:txBody>
      </p:sp>
      <p:pic>
        <p:nvPicPr>
          <p:cNvPr id="6" name="Immagine 5">
            <a:extLst>
              <a:ext uri="{FF2B5EF4-FFF2-40B4-BE49-F238E27FC236}">
                <a16:creationId xmlns:a16="http://schemas.microsoft.com/office/drawing/2014/main" id="{D8F367E1-F954-B02F-80DE-B9E6143109A0}"/>
              </a:ext>
            </a:extLst>
          </p:cNvPr>
          <p:cNvPicPr>
            <a:picLocks noChangeAspect="1"/>
          </p:cNvPicPr>
          <p:nvPr/>
        </p:nvPicPr>
        <p:blipFill>
          <a:blip r:embed="rId2"/>
          <a:stretch>
            <a:fillRect/>
          </a:stretch>
        </p:blipFill>
        <p:spPr>
          <a:xfrm>
            <a:off x="9897772" y="4583018"/>
            <a:ext cx="2232313" cy="2125808"/>
          </a:xfrm>
          <a:prstGeom prst="rect">
            <a:avLst/>
          </a:prstGeom>
        </p:spPr>
      </p:pic>
      <p:sp>
        <p:nvSpPr>
          <p:cNvPr id="8" name="CasellaDiTesto 7">
            <a:extLst>
              <a:ext uri="{FF2B5EF4-FFF2-40B4-BE49-F238E27FC236}">
                <a16:creationId xmlns:a16="http://schemas.microsoft.com/office/drawing/2014/main" id="{B7BC994C-A38A-1643-EA26-C34C6C79265B}"/>
              </a:ext>
            </a:extLst>
          </p:cNvPr>
          <p:cNvSpPr txBox="1"/>
          <p:nvPr/>
        </p:nvSpPr>
        <p:spPr>
          <a:xfrm>
            <a:off x="891705" y="1252722"/>
            <a:ext cx="10408586" cy="923330"/>
          </a:xfrm>
          <a:prstGeom prst="rect">
            <a:avLst/>
          </a:prstGeom>
          <a:noFill/>
        </p:spPr>
        <p:txBody>
          <a:bodyPr wrap="square">
            <a:spAutoFit/>
          </a:bodyPr>
          <a:lstStyle/>
          <a:p>
            <a:pPr algn="l"/>
            <a:r>
              <a:rPr lang="it-IT" b="0" i="1" dirty="0">
                <a:effectLst/>
                <a:latin typeface="Montserrat" panose="00000500000000000000" pitchFamily="2" charset="0"/>
              </a:rPr>
              <a:t>Hai mai notato come </a:t>
            </a:r>
            <a:r>
              <a:rPr lang="it-IT" b="1" i="1" dirty="0">
                <a:effectLst/>
                <a:latin typeface="Montserrat" panose="00000500000000000000" pitchFamily="2" charset="0"/>
              </a:rPr>
              <a:t>Netflix</a:t>
            </a:r>
            <a:r>
              <a:rPr lang="it-IT" b="0" i="1" dirty="0">
                <a:effectLst/>
                <a:latin typeface="Montserrat" panose="00000500000000000000" pitchFamily="2" charset="0"/>
              </a:rPr>
              <a:t> ti suggerisce film o serie TV che sembrano proprio quelli che ti piacerebbe guardare? Oppure come </a:t>
            </a:r>
            <a:r>
              <a:rPr lang="it-IT" b="1" i="1" dirty="0">
                <a:effectLst/>
                <a:latin typeface="Montserrat" panose="00000500000000000000" pitchFamily="2" charset="0"/>
              </a:rPr>
              <a:t>Amazon</a:t>
            </a:r>
            <a:r>
              <a:rPr lang="it-IT" b="0" i="1" dirty="0">
                <a:effectLst/>
                <a:latin typeface="Montserrat" panose="00000500000000000000" pitchFamily="2" charset="0"/>
              </a:rPr>
              <a:t> ti propone prodotti simili a quelli che hai acquistato in passato?</a:t>
            </a:r>
          </a:p>
        </p:txBody>
      </p:sp>
    </p:spTree>
    <p:extLst>
      <p:ext uri="{BB962C8B-B14F-4D97-AF65-F5344CB8AC3E}">
        <p14:creationId xmlns:p14="http://schemas.microsoft.com/office/powerpoint/2010/main" val="840100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D5E7-1F9B-ADA4-9DA4-442861EDD22D}"/>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4F6E2191-C2B1-95C2-8DD5-C021E280A8FA}"/>
              </a:ext>
            </a:extLst>
          </p:cNvPr>
          <p:cNvSpPr txBox="1">
            <a:spLocks/>
          </p:cNvSpPr>
          <p:nvPr/>
        </p:nvSpPr>
        <p:spPr>
          <a:xfrm>
            <a:off x="891705" y="396607"/>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Social media</a:t>
            </a:r>
          </a:p>
        </p:txBody>
      </p:sp>
      <p:sp>
        <p:nvSpPr>
          <p:cNvPr id="3" name="CasellaDiTesto 2">
            <a:extLst>
              <a:ext uri="{FF2B5EF4-FFF2-40B4-BE49-F238E27FC236}">
                <a16:creationId xmlns:a16="http://schemas.microsoft.com/office/drawing/2014/main" id="{F0B4DAA4-4AA3-AEAA-E851-7564A440A40E}"/>
              </a:ext>
            </a:extLst>
          </p:cNvPr>
          <p:cNvSpPr txBox="1"/>
          <p:nvPr/>
        </p:nvSpPr>
        <p:spPr>
          <a:xfrm>
            <a:off x="891705" y="1351508"/>
            <a:ext cx="9498377" cy="3477875"/>
          </a:xfrm>
          <a:prstGeom prst="rect">
            <a:avLst/>
          </a:prstGeom>
          <a:noFill/>
        </p:spPr>
        <p:txBody>
          <a:bodyPr wrap="square">
            <a:spAutoFit/>
          </a:bodyPr>
          <a:lstStyle/>
          <a:p>
            <a:pPr algn="l"/>
            <a:r>
              <a:rPr lang="it-IT" sz="2000" b="0" i="0" dirty="0">
                <a:effectLst/>
                <a:latin typeface="Montserrat" panose="00000500000000000000" pitchFamily="2" charset="0"/>
              </a:rPr>
              <a:t>I </a:t>
            </a:r>
            <a:r>
              <a:rPr lang="it-IT" sz="2000" b="1" i="0" dirty="0">
                <a:effectLst/>
                <a:latin typeface="Montserrat" panose="00000500000000000000" pitchFamily="2" charset="0"/>
              </a:rPr>
              <a:t>social media</a:t>
            </a:r>
            <a:r>
              <a:rPr lang="it-IT" sz="2000" b="0" i="0" dirty="0">
                <a:effectLst/>
                <a:latin typeface="Montserrat" panose="00000500000000000000" pitchFamily="2" charset="0"/>
              </a:rPr>
              <a:t> come </a:t>
            </a:r>
            <a:r>
              <a:rPr lang="it-IT" sz="2000" b="1" i="0" dirty="0">
                <a:effectLst/>
                <a:latin typeface="Montserrat" panose="00000500000000000000" pitchFamily="2" charset="0"/>
              </a:rPr>
              <a:t>Facebook</a:t>
            </a:r>
            <a:r>
              <a:rPr lang="it-IT" sz="2000" b="0" i="0" dirty="0">
                <a:effectLst/>
                <a:latin typeface="Montserrat" panose="00000500000000000000" pitchFamily="2" charset="0"/>
              </a:rPr>
              <a:t>, </a:t>
            </a:r>
            <a:r>
              <a:rPr lang="it-IT" sz="2000" b="1" i="0" dirty="0">
                <a:effectLst/>
                <a:latin typeface="Montserrat" panose="00000500000000000000" pitchFamily="2" charset="0"/>
              </a:rPr>
              <a:t>Instagram, YouTube</a:t>
            </a:r>
            <a:r>
              <a:rPr lang="it-IT" sz="2000" b="0" i="0" dirty="0">
                <a:effectLst/>
                <a:latin typeface="Montserrat" panose="00000500000000000000" pitchFamily="2" charset="0"/>
              </a:rPr>
              <a:t> e </a:t>
            </a:r>
            <a:r>
              <a:rPr lang="it-IT" sz="2000" b="1" i="0" dirty="0">
                <a:effectLst/>
                <a:latin typeface="Montserrat" panose="00000500000000000000" pitchFamily="2" charset="0"/>
              </a:rPr>
              <a:t>TikTok</a:t>
            </a:r>
            <a:r>
              <a:rPr lang="it-IT" sz="2000" b="0" i="0" dirty="0">
                <a:effectLst/>
                <a:latin typeface="Montserrat" panose="00000500000000000000" pitchFamily="2" charset="0"/>
              </a:rPr>
              <a:t> sono pieni di intelligenza artificiale. Ogni volta che scorri il feed, l'algoritmo dietro queste piattaforme </a:t>
            </a:r>
            <a:r>
              <a:rPr lang="it-IT" sz="2000" b="1" i="0" dirty="0">
                <a:effectLst/>
                <a:latin typeface="Montserrat" panose="00000500000000000000" pitchFamily="2" charset="0"/>
              </a:rPr>
              <a:t>analizza le tue interazioni</a:t>
            </a:r>
            <a:r>
              <a:rPr lang="it-IT" sz="2000" b="0" i="0" dirty="0">
                <a:effectLst/>
                <a:latin typeface="Montserrat" panose="00000500000000000000" pitchFamily="2" charset="0"/>
              </a:rPr>
              <a:t> (cosa ti piace, quali post guardi più a lungo, quali commenti lasci) e utilizza queste informazioni per mostrarti contenuti più pertinenti.</a:t>
            </a:r>
          </a:p>
          <a:p>
            <a:pPr algn="l"/>
            <a:r>
              <a:rPr lang="it-IT" sz="2000" b="0" i="0" dirty="0">
                <a:effectLst/>
                <a:latin typeface="Montserrat" panose="00000500000000000000" pitchFamily="2" charset="0"/>
              </a:rPr>
              <a:t> </a:t>
            </a:r>
          </a:p>
          <a:p>
            <a:pPr algn="l"/>
            <a:r>
              <a:rPr lang="it-IT" sz="2000" b="0" i="0" u="sng" dirty="0">
                <a:effectLst/>
                <a:latin typeface="Montserrat" panose="00000500000000000000" pitchFamily="2" charset="0"/>
              </a:rPr>
              <a:t>Esempio</a:t>
            </a:r>
            <a:r>
              <a:rPr lang="it-IT" sz="2000" b="0" i="0" dirty="0">
                <a:effectLst/>
                <a:latin typeface="Montserrat" panose="00000500000000000000" pitchFamily="2" charset="0"/>
              </a:rPr>
              <a:t>: Se interagisci frequentemente con video di gatti su Instagram, l'algoritmo inizierà a mostrarti sempre più contenuti simili. Questo tipo di IA non solo ti aiuta a trovare i post che più ti interessano, ma consente anche alle aziende di pubblicizzare prodotti mirati a persone con gusti specifici.</a:t>
            </a:r>
          </a:p>
        </p:txBody>
      </p:sp>
      <p:pic>
        <p:nvPicPr>
          <p:cNvPr id="5" name="Immagine 4">
            <a:extLst>
              <a:ext uri="{FF2B5EF4-FFF2-40B4-BE49-F238E27FC236}">
                <a16:creationId xmlns:a16="http://schemas.microsoft.com/office/drawing/2014/main" id="{15A3903D-7E4D-34BC-CC07-071A12B05703}"/>
              </a:ext>
            </a:extLst>
          </p:cNvPr>
          <p:cNvPicPr>
            <a:picLocks noChangeAspect="1"/>
          </p:cNvPicPr>
          <p:nvPr/>
        </p:nvPicPr>
        <p:blipFill>
          <a:blip r:embed="rId2"/>
          <a:stretch>
            <a:fillRect/>
          </a:stretch>
        </p:blipFill>
        <p:spPr>
          <a:xfrm>
            <a:off x="4412016" y="4829383"/>
            <a:ext cx="3367964" cy="1778823"/>
          </a:xfrm>
          <a:prstGeom prst="rect">
            <a:avLst/>
          </a:prstGeom>
        </p:spPr>
      </p:pic>
    </p:spTree>
    <p:extLst>
      <p:ext uri="{BB962C8B-B14F-4D97-AF65-F5344CB8AC3E}">
        <p14:creationId xmlns:p14="http://schemas.microsoft.com/office/powerpoint/2010/main" val="888145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AC151-664C-E5DA-AAAE-EFDA2504E81D}"/>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08017008-400E-8E66-3CB5-08459917BFFC}"/>
              </a:ext>
            </a:extLst>
          </p:cNvPr>
          <p:cNvSpPr txBox="1">
            <a:spLocks/>
          </p:cNvSpPr>
          <p:nvPr/>
        </p:nvSpPr>
        <p:spPr>
          <a:xfrm>
            <a:off x="891705" y="396607"/>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Auto a guida autonoma</a:t>
            </a:r>
          </a:p>
        </p:txBody>
      </p:sp>
      <p:sp>
        <p:nvSpPr>
          <p:cNvPr id="3" name="CasellaDiTesto 2">
            <a:extLst>
              <a:ext uri="{FF2B5EF4-FFF2-40B4-BE49-F238E27FC236}">
                <a16:creationId xmlns:a16="http://schemas.microsoft.com/office/drawing/2014/main" id="{327FE483-AE94-8638-863E-480092F4245B}"/>
              </a:ext>
            </a:extLst>
          </p:cNvPr>
          <p:cNvSpPr txBox="1"/>
          <p:nvPr/>
        </p:nvSpPr>
        <p:spPr>
          <a:xfrm>
            <a:off x="891705" y="3492039"/>
            <a:ext cx="10657292" cy="1323439"/>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Sebbene le auto completamente autonome siano ancora in fase di sviluppo e sperimentazione, i sistemi di assistenza alla guida (come il parcheggio automatico o la frenata di emergenza) sono già diffusi in molte auto moderne e si basano su tecnologie d'intelligenza artificiale.</a:t>
            </a:r>
            <a:endParaRPr lang="it-IT" sz="2000" b="0" i="0" dirty="0">
              <a:effectLst/>
              <a:latin typeface="Montserrat" panose="00000500000000000000" pitchFamily="2" charset="0"/>
            </a:endParaRPr>
          </a:p>
        </p:txBody>
      </p:sp>
      <p:pic>
        <p:nvPicPr>
          <p:cNvPr id="6" name="Immagine 5">
            <a:extLst>
              <a:ext uri="{FF2B5EF4-FFF2-40B4-BE49-F238E27FC236}">
                <a16:creationId xmlns:a16="http://schemas.microsoft.com/office/drawing/2014/main" id="{DBFEA14C-0152-7304-2239-2C9A1BA6F356}"/>
              </a:ext>
            </a:extLst>
          </p:cNvPr>
          <p:cNvPicPr>
            <a:picLocks noChangeAspect="1"/>
          </p:cNvPicPr>
          <p:nvPr/>
        </p:nvPicPr>
        <p:blipFill>
          <a:blip r:embed="rId2"/>
          <a:stretch>
            <a:fillRect/>
          </a:stretch>
        </p:blipFill>
        <p:spPr>
          <a:xfrm>
            <a:off x="4821821" y="4947781"/>
            <a:ext cx="2797060" cy="1697277"/>
          </a:xfrm>
          <a:prstGeom prst="rect">
            <a:avLst/>
          </a:prstGeom>
        </p:spPr>
      </p:pic>
      <p:sp>
        <p:nvSpPr>
          <p:cNvPr id="8" name="CasellaDiTesto 7">
            <a:extLst>
              <a:ext uri="{FF2B5EF4-FFF2-40B4-BE49-F238E27FC236}">
                <a16:creationId xmlns:a16="http://schemas.microsoft.com/office/drawing/2014/main" id="{296CD3C9-1438-4E03-8DD5-23B3DD9ED2C8}"/>
              </a:ext>
            </a:extLst>
          </p:cNvPr>
          <p:cNvSpPr txBox="1"/>
          <p:nvPr/>
        </p:nvSpPr>
        <p:spPr>
          <a:xfrm>
            <a:off x="891705" y="1309241"/>
            <a:ext cx="10408585" cy="1938992"/>
          </a:xfrm>
          <a:prstGeom prst="rect">
            <a:avLst/>
          </a:prstGeom>
          <a:noFill/>
        </p:spPr>
        <p:txBody>
          <a:bodyPr wrap="square">
            <a:spAutoFit/>
          </a:bodyPr>
          <a:lstStyle/>
          <a:p>
            <a:pPr algn="l"/>
            <a:r>
              <a:rPr lang="it-IT" sz="2000" b="0" i="0" dirty="0">
                <a:effectLst/>
                <a:latin typeface="Montserrat" panose="00000500000000000000" pitchFamily="2" charset="0"/>
              </a:rPr>
              <a:t>Le </a:t>
            </a:r>
            <a:r>
              <a:rPr lang="it-IT" sz="2000" b="1" i="0" dirty="0">
                <a:effectLst/>
                <a:latin typeface="Montserrat" panose="00000500000000000000" pitchFamily="2" charset="0"/>
              </a:rPr>
              <a:t>auto a guida autonoma</a:t>
            </a:r>
            <a:r>
              <a:rPr lang="it-IT" sz="2000" b="0" i="0" dirty="0">
                <a:effectLst/>
                <a:latin typeface="Montserrat" panose="00000500000000000000" pitchFamily="2" charset="0"/>
              </a:rPr>
              <a:t>, come quelle sviluppate da aziende come </a:t>
            </a:r>
            <a:r>
              <a:rPr lang="it-IT" sz="2000" b="1" i="0" dirty="0">
                <a:effectLst/>
                <a:latin typeface="Montserrat" panose="00000500000000000000" pitchFamily="2" charset="0"/>
              </a:rPr>
              <a:t>Tesla</a:t>
            </a:r>
            <a:r>
              <a:rPr lang="it-IT" sz="2000" b="0" i="0" dirty="0">
                <a:effectLst/>
                <a:latin typeface="Montserrat" panose="00000500000000000000" pitchFamily="2" charset="0"/>
              </a:rPr>
              <a:t>, utilizzano una combinazione di sensori, telecamere e intelligenza artificiale per interpretare l'ambiente circostante e prendere decisioni in tempo reale.</a:t>
            </a:r>
          </a:p>
          <a:p>
            <a:pPr algn="l"/>
            <a:r>
              <a:rPr lang="it-IT" sz="2000" b="0" i="0" dirty="0">
                <a:effectLst/>
                <a:latin typeface="Montserrat" panose="00000500000000000000" pitchFamily="2" charset="0"/>
              </a:rPr>
              <a:t>Questi veicoli possono </a:t>
            </a:r>
            <a:r>
              <a:rPr lang="it-IT" sz="2000" b="1" i="0" dirty="0">
                <a:effectLst/>
                <a:latin typeface="Montserrat" panose="00000500000000000000" pitchFamily="2" charset="0"/>
              </a:rPr>
              <a:t>riconoscere</a:t>
            </a:r>
            <a:r>
              <a:rPr lang="it-IT" sz="2000" b="0" i="0" dirty="0">
                <a:effectLst/>
                <a:latin typeface="Montserrat" panose="00000500000000000000" pitchFamily="2" charset="0"/>
              </a:rPr>
              <a:t> segnali stradali, </a:t>
            </a:r>
            <a:r>
              <a:rPr lang="it-IT" sz="2000" b="1" i="0" dirty="0">
                <a:effectLst/>
                <a:latin typeface="Montserrat" panose="00000500000000000000" pitchFamily="2" charset="0"/>
              </a:rPr>
              <a:t>rilevare</a:t>
            </a:r>
            <a:r>
              <a:rPr lang="it-IT" sz="2000" b="0" i="0" dirty="0">
                <a:effectLst/>
                <a:latin typeface="Montserrat" panose="00000500000000000000" pitchFamily="2" charset="0"/>
              </a:rPr>
              <a:t> la presenza di altri veicoli o pedoni e </a:t>
            </a:r>
            <a:r>
              <a:rPr lang="it-IT" sz="2000" b="1" i="0" dirty="0">
                <a:effectLst/>
                <a:latin typeface="Montserrat" panose="00000500000000000000" pitchFamily="2" charset="0"/>
              </a:rPr>
              <a:t>prendere decisioni</a:t>
            </a:r>
            <a:r>
              <a:rPr lang="it-IT" sz="2000" b="0" i="0" dirty="0">
                <a:effectLst/>
                <a:latin typeface="Montserrat" panose="00000500000000000000" pitchFamily="2" charset="0"/>
              </a:rPr>
              <a:t> di guida, come frenare o cambiare corsia, in modo completamente autonomo.</a:t>
            </a:r>
          </a:p>
        </p:txBody>
      </p:sp>
    </p:spTree>
    <p:extLst>
      <p:ext uri="{BB962C8B-B14F-4D97-AF65-F5344CB8AC3E}">
        <p14:creationId xmlns:p14="http://schemas.microsoft.com/office/powerpoint/2010/main" val="1980760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4A280-8332-CAB7-C821-1A7A91E5E708}"/>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B531537F-5EE3-AEF5-E9E1-0D0A67981F7B}"/>
              </a:ext>
            </a:extLst>
          </p:cNvPr>
          <p:cNvSpPr txBox="1">
            <a:spLocks/>
          </p:cNvSpPr>
          <p:nvPr/>
        </p:nvSpPr>
        <p:spPr>
          <a:xfrm>
            <a:off x="891705" y="396607"/>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Riconoscimento facciale</a:t>
            </a:r>
          </a:p>
        </p:txBody>
      </p:sp>
      <p:sp>
        <p:nvSpPr>
          <p:cNvPr id="3" name="CasellaDiTesto 2">
            <a:extLst>
              <a:ext uri="{FF2B5EF4-FFF2-40B4-BE49-F238E27FC236}">
                <a16:creationId xmlns:a16="http://schemas.microsoft.com/office/drawing/2014/main" id="{CFE9D68F-8729-8E71-74EF-B2FCB0214659}"/>
              </a:ext>
            </a:extLst>
          </p:cNvPr>
          <p:cNvSpPr txBox="1"/>
          <p:nvPr/>
        </p:nvSpPr>
        <p:spPr>
          <a:xfrm>
            <a:off x="891705" y="1450660"/>
            <a:ext cx="11179445" cy="3170099"/>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Il </a:t>
            </a:r>
            <a:r>
              <a:rPr lang="it-IT" sz="2000" b="1" i="0" dirty="0">
                <a:solidFill>
                  <a:srgbClr val="121B37"/>
                </a:solidFill>
                <a:effectLst/>
                <a:latin typeface="Montserrat" panose="00000500000000000000" pitchFamily="2" charset="0"/>
              </a:rPr>
              <a:t>riconoscimento facciale</a:t>
            </a:r>
            <a:r>
              <a:rPr lang="it-IT" sz="2000" b="0" i="0" dirty="0">
                <a:solidFill>
                  <a:srgbClr val="121B37"/>
                </a:solidFill>
                <a:effectLst/>
                <a:latin typeface="Montserrat" panose="00000500000000000000" pitchFamily="2" charset="0"/>
              </a:rPr>
              <a:t> è un'altra applicazione dell'intelligenza artificiale molto diffusa. Questa tecnologia è utilizzata, ad esempio, nei telefoni per lo </a:t>
            </a:r>
            <a:r>
              <a:rPr lang="it-IT" sz="2000" b="1" i="0" dirty="0">
                <a:solidFill>
                  <a:srgbClr val="121B37"/>
                </a:solidFill>
                <a:effectLst/>
                <a:latin typeface="Montserrat" panose="00000500000000000000" pitchFamily="2" charset="0"/>
              </a:rPr>
              <a:t>sblocco tramite il volto</a:t>
            </a:r>
            <a:r>
              <a:rPr lang="it-IT" sz="2000" b="0" i="0" dirty="0">
                <a:solidFill>
                  <a:srgbClr val="121B37"/>
                </a:solidFill>
                <a:effectLst/>
                <a:latin typeface="Montserrat" panose="00000500000000000000" pitchFamily="2" charset="0"/>
              </a:rPr>
              <a:t>, nei sistemi di sicurezza e anche nelle piattaforme social per il </a:t>
            </a:r>
            <a:r>
              <a:rPr lang="it-IT" sz="2000" b="1" i="0" dirty="0">
                <a:solidFill>
                  <a:srgbClr val="121B37"/>
                </a:solidFill>
                <a:effectLst/>
                <a:latin typeface="Montserrat" panose="00000500000000000000" pitchFamily="2" charset="0"/>
              </a:rPr>
              <a:t>tagging automatico</a:t>
            </a:r>
            <a:r>
              <a:rPr lang="it-IT" sz="2000" b="0" i="0" dirty="0">
                <a:solidFill>
                  <a:srgbClr val="121B37"/>
                </a:solidFill>
                <a:effectLst/>
                <a:latin typeface="Montserrat" panose="00000500000000000000" pitchFamily="2" charset="0"/>
              </a:rPr>
              <a:t> nelle foto.</a:t>
            </a:r>
            <a:br>
              <a:rPr lang="it-IT" sz="2000" dirty="0"/>
            </a:br>
            <a:br>
              <a:rPr lang="it-IT" sz="2000" dirty="0"/>
            </a:br>
            <a:r>
              <a:rPr lang="it-IT" sz="2000" b="0" i="0" dirty="0">
                <a:solidFill>
                  <a:srgbClr val="121B37"/>
                </a:solidFill>
                <a:effectLst/>
                <a:latin typeface="Montserrat" panose="00000500000000000000" pitchFamily="2" charset="0"/>
              </a:rPr>
              <a:t>Il riconoscimento facciale funziona analizzando le </a:t>
            </a:r>
            <a:r>
              <a:rPr lang="it-IT" sz="2000" b="1" i="0" dirty="0">
                <a:solidFill>
                  <a:srgbClr val="121B37"/>
                </a:solidFill>
                <a:effectLst/>
                <a:latin typeface="Montserrat" panose="00000500000000000000" pitchFamily="2" charset="0"/>
              </a:rPr>
              <a:t>caratteristiche</a:t>
            </a:r>
            <a:r>
              <a:rPr lang="it-IT" sz="2000" b="0" i="0" dirty="0">
                <a:solidFill>
                  <a:srgbClr val="121B37"/>
                </a:solidFill>
                <a:effectLst/>
                <a:latin typeface="Montserrat" panose="00000500000000000000" pitchFamily="2" charset="0"/>
              </a:rPr>
              <a:t> del tuo volto, come la distanza tra gli occhi e la forma del naso e della bocca, confrontandole con una base di dati di volti registrati. Grazie all'</a:t>
            </a:r>
            <a:r>
              <a:rPr lang="it-IT" sz="2000" b="1" i="0" dirty="0">
                <a:solidFill>
                  <a:srgbClr val="121B37"/>
                </a:solidFill>
                <a:effectLst/>
                <a:latin typeface="Montserrat" panose="00000500000000000000" pitchFamily="2" charset="0"/>
              </a:rPr>
              <a:t>apprendimento automatico</a:t>
            </a:r>
            <a:r>
              <a:rPr lang="it-IT" sz="2000" b="0" i="0" dirty="0">
                <a:solidFill>
                  <a:srgbClr val="121B37"/>
                </a:solidFill>
                <a:effectLst/>
                <a:latin typeface="Montserrat" panose="00000500000000000000" pitchFamily="2" charset="0"/>
              </a:rPr>
              <a:t>, questi sistemi diventano sempre più precisi nel riconoscere una persona anche in condizioni diverse (ad esempio, con occhiali o in scarsa illuminazione).</a:t>
            </a:r>
            <a:endParaRPr lang="it-IT" sz="2000" b="0" i="0" dirty="0">
              <a:effectLst/>
              <a:latin typeface="Montserrat" panose="00000500000000000000" pitchFamily="2" charset="0"/>
            </a:endParaRPr>
          </a:p>
        </p:txBody>
      </p:sp>
      <p:pic>
        <p:nvPicPr>
          <p:cNvPr id="8" name="Immagine 7">
            <a:extLst>
              <a:ext uri="{FF2B5EF4-FFF2-40B4-BE49-F238E27FC236}">
                <a16:creationId xmlns:a16="http://schemas.microsoft.com/office/drawing/2014/main" id="{F05B85C2-0ACF-42DE-8C96-FDCF56210673}"/>
              </a:ext>
            </a:extLst>
          </p:cNvPr>
          <p:cNvPicPr>
            <a:picLocks noChangeAspect="1"/>
          </p:cNvPicPr>
          <p:nvPr/>
        </p:nvPicPr>
        <p:blipFill>
          <a:blip r:embed="rId2"/>
          <a:stretch>
            <a:fillRect/>
          </a:stretch>
        </p:blipFill>
        <p:spPr>
          <a:xfrm>
            <a:off x="4863616" y="4828728"/>
            <a:ext cx="3235622" cy="1802027"/>
          </a:xfrm>
          <a:prstGeom prst="rect">
            <a:avLst/>
          </a:prstGeom>
        </p:spPr>
      </p:pic>
    </p:spTree>
    <p:extLst>
      <p:ext uri="{BB962C8B-B14F-4D97-AF65-F5344CB8AC3E}">
        <p14:creationId xmlns:p14="http://schemas.microsoft.com/office/powerpoint/2010/main" val="714133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5D93D-AAAF-C106-B9EC-3E776EC81E59}"/>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C388B149-5559-00A8-F709-ADECB894A6AD}"/>
              </a:ext>
            </a:extLst>
          </p:cNvPr>
          <p:cNvSpPr txBox="1">
            <a:spLocks/>
          </p:cNvSpPr>
          <p:nvPr/>
        </p:nvSpPr>
        <p:spPr>
          <a:xfrm>
            <a:off x="891705" y="396607"/>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Traduzione automatica</a:t>
            </a:r>
          </a:p>
        </p:txBody>
      </p:sp>
      <p:sp>
        <p:nvSpPr>
          <p:cNvPr id="3" name="CasellaDiTesto 2">
            <a:extLst>
              <a:ext uri="{FF2B5EF4-FFF2-40B4-BE49-F238E27FC236}">
                <a16:creationId xmlns:a16="http://schemas.microsoft.com/office/drawing/2014/main" id="{84FD8AD8-F9E6-DFFD-96C4-3F4359EC146F}"/>
              </a:ext>
            </a:extLst>
          </p:cNvPr>
          <p:cNvSpPr txBox="1"/>
          <p:nvPr/>
        </p:nvSpPr>
        <p:spPr>
          <a:xfrm>
            <a:off x="891705" y="1748115"/>
            <a:ext cx="11179445" cy="3139321"/>
          </a:xfrm>
          <a:prstGeom prst="rect">
            <a:avLst/>
          </a:prstGeom>
          <a:noFill/>
        </p:spPr>
        <p:txBody>
          <a:bodyPr wrap="square">
            <a:spAutoFit/>
          </a:bodyPr>
          <a:lstStyle/>
          <a:p>
            <a:pPr algn="l"/>
            <a:r>
              <a:rPr lang="it-IT" b="0" i="1" dirty="0">
                <a:effectLst/>
                <a:latin typeface="Montserrat" panose="00000500000000000000" pitchFamily="2" charset="0"/>
              </a:rPr>
              <a:t>Hai mai utilizzato </a:t>
            </a:r>
            <a:r>
              <a:rPr lang="it-IT" b="1" i="1" dirty="0">
                <a:effectLst/>
                <a:latin typeface="Montserrat" panose="00000500000000000000" pitchFamily="2" charset="0"/>
              </a:rPr>
              <a:t>Google </a:t>
            </a:r>
            <a:r>
              <a:rPr lang="it-IT" b="1" i="1" dirty="0" err="1">
                <a:effectLst/>
                <a:latin typeface="Montserrat" panose="00000500000000000000" pitchFamily="2" charset="0"/>
              </a:rPr>
              <a:t>Translate</a:t>
            </a:r>
            <a:r>
              <a:rPr lang="it-IT" b="0" i="1" dirty="0">
                <a:effectLst/>
                <a:latin typeface="Montserrat" panose="00000500000000000000" pitchFamily="2" charset="0"/>
              </a:rPr>
              <a:t> o altre app per tradurre una frase in un'altra lingua?</a:t>
            </a:r>
            <a:br>
              <a:rPr lang="it-IT" b="0" i="1" dirty="0">
                <a:effectLst/>
                <a:latin typeface="Montserrat" panose="00000500000000000000" pitchFamily="2" charset="0"/>
              </a:rPr>
            </a:br>
            <a:endParaRPr lang="it-IT" b="0" i="0" dirty="0">
              <a:effectLst/>
              <a:latin typeface="Montserrat" panose="00000500000000000000" pitchFamily="2" charset="0"/>
            </a:endParaRPr>
          </a:p>
          <a:p>
            <a:pPr algn="l"/>
            <a:r>
              <a:rPr lang="it-IT" sz="2200" b="0" i="0" dirty="0">
                <a:effectLst/>
                <a:latin typeface="Montserrat" panose="00000500000000000000" pitchFamily="2" charset="0"/>
              </a:rPr>
              <a:t> </a:t>
            </a:r>
          </a:p>
          <a:p>
            <a:pPr algn="l"/>
            <a:r>
              <a:rPr lang="it-IT" sz="2000" b="0" i="0" dirty="0">
                <a:effectLst/>
                <a:latin typeface="Montserrat" panose="00000500000000000000" pitchFamily="2" charset="0"/>
              </a:rPr>
              <a:t>La </a:t>
            </a:r>
            <a:r>
              <a:rPr lang="it-IT" sz="2000" b="1" i="0" dirty="0">
                <a:effectLst/>
                <a:latin typeface="Montserrat" panose="00000500000000000000" pitchFamily="2" charset="0"/>
              </a:rPr>
              <a:t>traduzione automatica</a:t>
            </a:r>
            <a:r>
              <a:rPr lang="it-IT" sz="2000" b="0" i="0" dirty="0">
                <a:effectLst/>
                <a:latin typeface="Montserrat" panose="00000500000000000000" pitchFamily="2" charset="0"/>
              </a:rPr>
              <a:t> è un campo in cui l'intelligenza artificiale ha fatto grandi progressi, permettendo alle persone di comunicare in tempo reale in lingue diverse. Grazie al </a:t>
            </a:r>
            <a:r>
              <a:rPr lang="it-IT" sz="2000" b="1" i="0" dirty="0">
                <a:effectLst/>
                <a:latin typeface="Montserrat" panose="00000500000000000000" pitchFamily="2" charset="0"/>
              </a:rPr>
              <a:t>deep learning</a:t>
            </a:r>
            <a:r>
              <a:rPr lang="it-IT" sz="2000" b="0" i="0" dirty="0">
                <a:effectLst/>
                <a:latin typeface="Montserrat" panose="00000500000000000000" pitchFamily="2" charset="0"/>
              </a:rPr>
              <a:t>, i sistemi di traduzione automatica riescono a capire il contesto di una frase, riconoscere le sfumature del linguaggio e produrre traduzioni che, sebbene non sempre perfette, sono molto più precise rispetto a qualche anno fa.</a:t>
            </a:r>
          </a:p>
          <a:p>
            <a:br>
              <a:rPr lang="it-IT" sz="2000" dirty="0"/>
            </a:br>
            <a:endParaRPr lang="it-IT" sz="2000" b="0" i="0" dirty="0">
              <a:effectLst/>
              <a:latin typeface="Montserrat" panose="00000500000000000000" pitchFamily="2" charset="0"/>
            </a:endParaRPr>
          </a:p>
        </p:txBody>
      </p:sp>
      <p:pic>
        <p:nvPicPr>
          <p:cNvPr id="5" name="Immagine 4">
            <a:extLst>
              <a:ext uri="{FF2B5EF4-FFF2-40B4-BE49-F238E27FC236}">
                <a16:creationId xmlns:a16="http://schemas.microsoft.com/office/drawing/2014/main" id="{F2259DB3-4383-2095-FC6C-AF2752DE7C21}"/>
              </a:ext>
            </a:extLst>
          </p:cNvPr>
          <p:cNvPicPr>
            <a:picLocks noChangeAspect="1"/>
          </p:cNvPicPr>
          <p:nvPr/>
        </p:nvPicPr>
        <p:blipFill>
          <a:blip r:embed="rId2"/>
          <a:stretch>
            <a:fillRect/>
          </a:stretch>
        </p:blipFill>
        <p:spPr>
          <a:xfrm>
            <a:off x="4201873" y="4553433"/>
            <a:ext cx="3788249" cy="2033366"/>
          </a:xfrm>
          <a:prstGeom prst="rect">
            <a:avLst/>
          </a:prstGeom>
        </p:spPr>
      </p:pic>
    </p:spTree>
    <p:extLst>
      <p:ext uri="{BB962C8B-B14F-4D97-AF65-F5344CB8AC3E}">
        <p14:creationId xmlns:p14="http://schemas.microsoft.com/office/powerpoint/2010/main" val="2964580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6CEB0-0B4C-E165-76E6-FF8374FF76A9}"/>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01668A6D-9AF8-7FD4-B812-690678F572A2}"/>
              </a:ext>
            </a:extLst>
          </p:cNvPr>
          <p:cNvSpPr txBox="1">
            <a:spLocks/>
          </p:cNvSpPr>
          <p:nvPr/>
        </p:nvSpPr>
        <p:spPr>
          <a:xfrm>
            <a:off x="891705" y="396607"/>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dirty="0">
                <a:solidFill>
                  <a:srgbClr val="B700FF"/>
                </a:solidFill>
                <a:latin typeface="Montserrat" panose="00000500000000000000" pitchFamily="2" charset="0"/>
              </a:rPr>
              <a:t>CHATBOT</a:t>
            </a:r>
            <a:endParaRPr lang="it-IT" sz="2500" b="1" i="0" dirty="0">
              <a:solidFill>
                <a:srgbClr val="B700FF"/>
              </a:solidFill>
              <a:effectLst/>
              <a:latin typeface="Montserrat" panose="00000500000000000000" pitchFamily="2" charset="0"/>
            </a:endParaRPr>
          </a:p>
        </p:txBody>
      </p:sp>
      <p:sp>
        <p:nvSpPr>
          <p:cNvPr id="3" name="CasellaDiTesto 2">
            <a:extLst>
              <a:ext uri="{FF2B5EF4-FFF2-40B4-BE49-F238E27FC236}">
                <a16:creationId xmlns:a16="http://schemas.microsoft.com/office/drawing/2014/main" id="{7AD5B22A-66DF-1812-9B22-0D9D0427432E}"/>
              </a:ext>
            </a:extLst>
          </p:cNvPr>
          <p:cNvSpPr txBox="1"/>
          <p:nvPr/>
        </p:nvSpPr>
        <p:spPr>
          <a:xfrm>
            <a:off x="891705" y="1284652"/>
            <a:ext cx="10764141" cy="3477875"/>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I </a:t>
            </a:r>
            <a:r>
              <a:rPr lang="it-IT" sz="2000" b="1" i="0" dirty="0">
                <a:solidFill>
                  <a:srgbClr val="121B37"/>
                </a:solidFill>
                <a:effectLst/>
                <a:latin typeface="Montserrat" panose="00000500000000000000" pitchFamily="2" charset="0"/>
              </a:rPr>
              <a:t>chatbot</a:t>
            </a:r>
            <a:r>
              <a:rPr lang="it-IT" sz="2000" b="0" i="0" dirty="0">
                <a:solidFill>
                  <a:srgbClr val="121B37"/>
                </a:solidFill>
                <a:effectLst/>
                <a:latin typeface="Montserrat" panose="00000500000000000000" pitchFamily="2" charset="0"/>
              </a:rPr>
              <a:t> sono programmi basati su intelligenza artificiale progettati per conversare con gli utenti e rispondere a domande in modo automatico. Questi sistemi sono molto utilizzati nel </a:t>
            </a:r>
            <a:r>
              <a:rPr lang="it-IT" sz="2000" b="1" i="0" dirty="0">
                <a:solidFill>
                  <a:srgbClr val="121B37"/>
                </a:solidFill>
                <a:effectLst/>
                <a:latin typeface="Montserrat" panose="00000500000000000000" pitchFamily="2" charset="0"/>
              </a:rPr>
              <a:t>servizio clienti</a:t>
            </a:r>
            <a:r>
              <a:rPr lang="it-IT" sz="2000" b="0" i="0" dirty="0">
                <a:solidFill>
                  <a:srgbClr val="121B37"/>
                </a:solidFill>
                <a:effectLst/>
                <a:latin typeface="Montserrat" panose="00000500000000000000" pitchFamily="2" charset="0"/>
              </a:rPr>
              <a:t> online per rispondere a domande frequenti, fornire assistenza immediata e risolvere problemi senza l'intervento umano.</a:t>
            </a:r>
            <a:br>
              <a:rPr lang="it-IT" sz="2000" dirty="0"/>
            </a:br>
            <a:br>
              <a:rPr lang="it-IT" sz="2000" dirty="0"/>
            </a:br>
            <a:r>
              <a:rPr lang="it-IT" sz="2000" b="0" i="0" dirty="0">
                <a:solidFill>
                  <a:srgbClr val="121B37"/>
                </a:solidFill>
                <a:effectLst/>
                <a:latin typeface="Montserrat" panose="00000500000000000000" pitchFamily="2" charset="0"/>
              </a:rPr>
              <a:t>Ultimamente è spopolato </a:t>
            </a:r>
            <a:r>
              <a:rPr lang="it-IT" sz="2000" b="1" i="0" dirty="0">
                <a:solidFill>
                  <a:srgbClr val="121B37"/>
                </a:solidFill>
                <a:effectLst/>
                <a:latin typeface="Montserrat" panose="00000500000000000000" pitchFamily="2" charset="0"/>
              </a:rPr>
              <a:t>ChatGPT</a:t>
            </a:r>
            <a:r>
              <a:rPr lang="it-IT" sz="2000" b="0" i="0" dirty="0">
                <a:solidFill>
                  <a:srgbClr val="121B37"/>
                </a:solidFill>
                <a:effectLst/>
                <a:latin typeface="Montserrat" panose="00000500000000000000" pitchFamily="2" charset="0"/>
              </a:rPr>
              <a:t>, un'intelligenza artificiale creata da OpenAI, progettata per interagire con gli utenti in modo naturale e intuitivo. È in grado di rispondere a domande, fornire spiegazioni dettagliate e assistere in attività di scrittura, studio e creatività. Il suo obiettivo principale è </a:t>
            </a:r>
            <a:r>
              <a:rPr lang="it-IT" sz="2000" b="1" i="0" dirty="0">
                <a:solidFill>
                  <a:srgbClr val="121B37"/>
                </a:solidFill>
                <a:effectLst/>
                <a:latin typeface="Montserrat" panose="00000500000000000000" pitchFamily="2" charset="0"/>
              </a:rPr>
              <a:t>offrire supporto</a:t>
            </a:r>
            <a:r>
              <a:rPr lang="it-IT" sz="2000" b="0" i="0" dirty="0">
                <a:solidFill>
                  <a:srgbClr val="121B37"/>
                </a:solidFill>
                <a:effectLst/>
                <a:latin typeface="Montserrat" panose="00000500000000000000" pitchFamily="2" charset="0"/>
              </a:rPr>
              <a:t> e informazioni utili in base alle esigenze di chi lo utilizza.</a:t>
            </a:r>
            <a:endParaRPr lang="it-IT" sz="2000" b="0" i="0" dirty="0">
              <a:effectLst/>
              <a:latin typeface="Montserrat" panose="00000500000000000000" pitchFamily="2" charset="0"/>
            </a:endParaRPr>
          </a:p>
        </p:txBody>
      </p:sp>
      <p:pic>
        <p:nvPicPr>
          <p:cNvPr id="5" name="Immagine 4">
            <a:extLst>
              <a:ext uri="{FF2B5EF4-FFF2-40B4-BE49-F238E27FC236}">
                <a16:creationId xmlns:a16="http://schemas.microsoft.com/office/drawing/2014/main" id="{21A0D818-CA2B-0A21-4B24-53EC1050204A}"/>
              </a:ext>
            </a:extLst>
          </p:cNvPr>
          <p:cNvPicPr>
            <a:picLocks noChangeAspect="1"/>
          </p:cNvPicPr>
          <p:nvPr/>
        </p:nvPicPr>
        <p:blipFill>
          <a:blip r:embed="rId2"/>
          <a:stretch>
            <a:fillRect/>
          </a:stretch>
        </p:blipFill>
        <p:spPr>
          <a:xfrm>
            <a:off x="4568318" y="4981744"/>
            <a:ext cx="3055363" cy="1651547"/>
          </a:xfrm>
          <a:prstGeom prst="rect">
            <a:avLst/>
          </a:prstGeom>
        </p:spPr>
      </p:pic>
    </p:spTree>
    <p:extLst>
      <p:ext uri="{BB962C8B-B14F-4D97-AF65-F5344CB8AC3E}">
        <p14:creationId xmlns:p14="http://schemas.microsoft.com/office/powerpoint/2010/main" val="1420234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DAFE5-E25E-2E2B-499A-96B3200D6941}"/>
            </a:ext>
          </a:extLst>
        </p:cNvPr>
        <p:cNvGrpSpPr/>
        <p:nvPr/>
      </p:nvGrpSpPr>
      <p:grpSpPr>
        <a:xfrm>
          <a:off x="0" y="0"/>
          <a:ext cx="0" cy="0"/>
          <a:chOff x="0" y="0"/>
          <a:chExt cx="0" cy="0"/>
        </a:xfrm>
      </p:grpSpPr>
      <p:pic>
        <p:nvPicPr>
          <p:cNvPr id="5" name="Immagine 4" descr="Immagine che contiene testo, lavagna, calligrafia&#10;&#10;Descrizione generata automaticamente">
            <a:extLst>
              <a:ext uri="{FF2B5EF4-FFF2-40B4-BE49-F238E27FC236}">
                <a16:creationId xmlns:a16="http://schemas.microsoft.com/office/drawing/2014/main" id="{E3666D17-3E0F-CA9D-DAC7-F8B8FA484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497" y="2877251"/>
            <a:ext cx="5401001" cy="3600667"/>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84E610B7-5636-1AA1-895D-B8ACD9A15B20}"/>
              </a:ext>
            </a:extLst>
          </p:cNvPr>
          <p:cNvSpPr txBox="1"/>
          <p:nvPr/>
        </p:nvSpPr>
        <p:spPr>
          <a:xfrm>
            <a:off x="857477" y="1035587"/>
            <a:ext cx="10477040"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it-IT" dirty="0"/>
              <a:t>Dati, algoritmi e modelli </a:t>
            </a:r>
          </a:p>
        </p:txBody>
      </p:sp>
      <p:sp>
        <p:nvSpPr>
          <p:cNvPr id="8" name="CasellaDiTesto 7">
            <a:extLst>
              <a:ext uri="{FF2B5EF4-FFF2-40B4-BE49-F238E27FC236}">
                <a16:creationId xmlns:a16="http://schemas.microsoft.com/office/drawing/2014/main" id="{22FFEF3A-2F43-830B-2C3E-0BB13D493020}"/>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Come funziona l’intelligenza artificiale</a:t>
            </a:r>
          </a:p>
        </p:txBody>
      </p:sp>
    </p:spTree>
    <p:extLst>
      <p:ext uri="{BB962C8B-B14F-4D97-AF65-F5344CB8AC3E}">
        <p14:creationId xmlns:p14="http://schemas.microsoft.com/office/powerpoint/2010/main" val="3612755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1CD5A-B27B-E82B-A870-DB36DF84B0B7}"/>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FC5E46E8-3C51-B765-07ED-32F6B9985229}"/>
              </a:ext>
            </a:extLst>
          </p:cNvPr>
          <p:cNvSpPr txBox="1">
            <a:spLocks/>
          </p:cNvSpPr>
          <p:nvPr/>
        </p:nvSpPr>
        <p:spPr>
          <a:xfrm>
            <a:off x="891705" y="506776"/>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r>
              <a:rPr lang="it-IT" sz="2500" b="1" i="0" dirty="0">
                <a:solidFill>
                  <a:srgbClr val="B700FF"/>
                </a:solidFill>
                <a:effectLst/>
                <a:latin typeface="Montserrat" panose="00000500000000000000" pitchFamily="2" charset="0"/>
              </a:rPr>
              <a:t>Il cuore dell'Intelligenza Artificiale</a:t>
            </a:r>
          </a:p>
        </p:txBody>
      </p:sp>
      <p:sp>
        <p:nvSpPr>
          <p:cNvPr id="3" name="CasellaDiTesto 2">
            <a:extLst>
              <a:ext uri="{FF2B5EF4-FFF2-40B4-BE49-F238E27FC236}">
                <a16:creationId xmlns:a16="http://schemas.microsoft.com/office/drawing/2014/main" id="{AB6EFFCF-9458-7D0A-A3EC-1B4E35EA8864}"/>
              </a:ext>
            </a:extLst>
          </p:cNvPr>
          <p:cNvSpPr txBox="1"/>
          <p:nvPr/>
        </p:nvSpPr>
        <p:spPr>
          <a:xfrm>
            <a:off x="891705" y="1924385"/>
            <a:ext cx="11050579" cy="1015663"/>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Il funzionamento dell'Intelligenza Artificiale (IA) si basa su tre componenti fondamentali: </a:t>
            </a:r>
            <a:r>
              <a:rPr lang="it-IT" sz="2000" b="1" i="0" dirty="0">
                <a:solidFill>
                  <a:srgbClr val="121B37"/>
                </a:solidFill>
                <a:effectLst/>
                <a:latin typeface="Montserrat" panose="00000500000000000000" pitchFamily="2" charset="0"/>
              </a:rPr>
              <a:t>dati</a:t>
            </a:r>
            <a:r>
              <a:rPr lang="it-IT" sz="2000" b="0" i="0" dirty="0">
                <a:solidFill>
                  <a:srgbClr val="121B37"/>
                </a:solidFill>
                <a:effectLst/>
                <a:latin typeface="Montserrat" panose="00000500000000000000" pitchFamily="2" charset="0"/>
              </a:rPr>
              <a:t>, </a:t>
            </a:r>
            <a:r>
              <a:rPr lang="it-IT" sz="2000" b="1" i="0" dirty="0">
                <a:solidFill>
                  <a:srgbClr val="121B37"/>
                </a:solidFill>
                <a:effectLst/>
                <a:latin typeface="Montserrat" panose="00000500000000000000" pitchFamily="2" charset="0"/>
              </a:rPr>
              <a:t>algoritmi</a:t>
            </a:r>
            <a:r>
              <a:rPr lang="it-IT" sz="2000" b="0" i="0" dirty="0">
                <a:solidFill>
                  <a:srgbClr val="121B37"/>
                </a:solidFill>
                <a:effectLst/>
                <a:latin typeface="Montserrat" panose="00000500000000000000" pitchFamily="2" charset="0"/>
              </a:rPr>
              <a:t> e </a:t>
            </a:r>
            <a:r>
              <a:rPr lang="it-IT" sz="2000" b="1" i="0" dirty="0">
                <a:solidFill>
                  <a:srgbClr val="121B37"/>
                </a:solidFill>
                <a:effectLst/>
                <a:latin typeface="Montserrat" panose="00000500000000000000" pitchFamily="2" charset="0"/>
              </a:rPr>
              <a:t>modelli</a:t>
            </a:r>
            <a:r>
              <a:rPr lang="it-IT" sz="2000" b="0" i="0" dirty="0">
                <a:solidFill>
                  <a:srgbClr val="121B37"/>
                </a:solidFill>
                <a:effectLst/>
                <a:latin typeface="Montserrat" panose="00000500000000000000" pitchFamily="2" charset="0"/>
              </a:rPr>
              <a:t>. Questi elementi collaborano per permettere alle macchine di apprendere, adattarsi e compiere operazioni "intelligenti".</a:t>
            </a:r>
            <a:endParaRPr lang="it-IT" sz="2000" b="0" i="0" dirty="0">
              <a:effectLst/>
              <a:latin typeface="Montserrat" panose="00000500000000000000" pitchFamily="2" charset="0"/>
            </a:endParaRPr>
          </a:p>
        </p:txBody>
      </p:sp>
      <p:pic>
        <p:nvPicPr>
          <p:cNvPr id="8" name="Immagine 7">
            <a:extLst>
              <a:ext uri="{FF2B5EF4-FFF2-40B4-BE49-F238E27FC236}">
                <a16:creationId xmlns:a16="http://schemas.microsoft.com/office/drawing/2014/main" id="{5E77E5AB-DF9F-4BD5-C4A9-B888383C08CC}"/>
              </a:ext>
            </a:extLst>
          </p:cNvPr>
          <p:cNvPicPr>
            <a:picLocks noChangeAspect="1"/>
          </p:cNvPicPr>
          <p:nvPr/>
        </p:nvPicPr>
        <p:blipFill>
          <a:blip r:embed="rId2"/>
          <a:stretch>
            <a:fillRect/>
          </a:stretch>
        </p:blipFill>
        <p:spPr>
          <a:xfrm>
            <a:off x="3463138" y="4077192"/>
            <a:ext cx="5265724" cy="2274032"/>
          </a:xfrm>
          <a:prstGeom prst="rect">
            <a:avLst/>
          </a:prstGeom>
        </p:spPr>
      </p:pic>
    </p:spTree>
    <p:extLst>
      <p:ext uri="{BB962C8B-B14F-4D97-AF65-F5344CB8AC3E}">
        <p14:creationId xmlns:p14="http://schemas.microsoft.com/office/powerpoint/2010/main" val="4055595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576DD-BCE2-AB95-F5DB-67399DB372BB}"/>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78AFD7F7-DFBE-28BF-07CD-D57992B4E4E0}"/>
              </a:ext>
            </a:extLst>
          </p:cNvPr>
          <p:cNvSpPr txBox="1">
            <a:spLocks/>
          </p:cNvSpPr>
          <p:nvPr/>
        </p:nvSpPr>
        <p:spPr>
          <a:xfrm>
            <a:off x="891705" y="506776"/>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Cos'è un dato?</a:t>
            </a:r>
          </a:p>
        </p:txBody>
      </p:sp>
      <p:sp>
        <p:nvSpPr>
          <p:cNvPr id="3" name="CasellaDiTesto 2">
            <a:extLst>
              <a:ext uri="{FF2B5EF4-FFF2-40B4-BE49-F238E27FC236}">
                <a16:creationId xmlns:a16="http://schemas.microsoft.com/office/drawing/2014/main" id="{CFD3FF20-2050-5C1F-BE55-F5183A2B3108}"/>
              </a:ext>
            </a:extLst>
          </p:cNvPr>
          <p:cNvSpPr txBox="1"/>
          <p:nvPr/>
        </p:nvSpPr>
        <p:spPr>
          <a:xfrm>
            <a:off x="891705" y="1457577"/>
            <a:ext cx="11050579" cy="4093428"/>
          </a:xfrm>
          <a:prstGeom prst="rect">
            <a:avLst/>
          </a:prstGeom>
          <a:noFill/>
        </p:spPr>
        <p:txBody>
          <a:bodyPr wrap="square">
            <a:spAutoFit/>
          </a:bodyPr>
          <a:lstStyle/>
          <a:p>
            <a:pPr algn="l"/>
            <a:r>
              <a:rPr lang="it-IT" sz="2000" b="0" i="0" dirty="0">
                <a:effectLst/>
                <a:latin typeface="Montserrat" panose="00000500000000000000" pitchFamily="2" charset="0"/>
              </a:rPr>
              <a:t>Un </a:t>
            </a:r>
            <a:r>
              <a:rPr lang="it-IT" sz="2000" b="1" i="0" dirty="0">
                <a:effectLst/>
                <a:latin typeface="Montserrat" panose="00000500000000000000" pitchFamily="2" charset="0"/>
              </a:rPr>
              <a:t>dato</a:t>
            </a:r>
            <a:r>
              <a:rPr lang="it-IT" sz="2000" b="0" i="0" dirty="0">
                <a:effectLst/>
                <a:latin typeface="Montserrat" panose="00000500000000000000" pitchFamily="2" charset="0"/>
              </a:rPr>
              <a:t> è qualsiasi informazione che può essere raccolta, archiviata ed elaborata. I dati sono la </a:t>
            </a:r>
            <a:r>
              <a:rPr lang="it-IT" sz="2000" b="1" i="0" dirty="0">
                <a:effectLst/>
                <a:latin typeface="Montserrat" panose="00000500000000000000" pitchFamily="2" charset="0"/>
              </a:rPr>
              <a:t>materia prima</a:t>
            </a:r>
            <a:r>
              <a:rPr lang="it-IT" sz="2000" b="0" i="0" dirty="0">
                <a:effectLst/>
                <a:latin typeface="Montserrat" panose="00000500000000000000" pitchFamily="2" charset="0"/>
              </a:rPr>
              <a:t> su cui si basano i sistemi di IA per apprendere e fare previsioni. </a:t>
            </a:r>
            <a:br>
              <a:rPr lang="it-IT" sz="2000" b="0" i="0" dirty="0">
                <a:effectLst/>
                <a:latin typeface="Montserrat" panose="00000500000000000000" pitchFamily="2" charset="0"/>
              </a:rPr>
            </a:br>
            <a:endParaRPr lang="it-IT" sz="2000" b="0" i="0" dirty="0">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Tipi di dati utilizzati dall'IA</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Numerici:</a:t>
            </a:r>
            <a:r>
              <a:rPr lang="it-IT" sz="2000" b="0" i="0" dirty="0">
                <a:solidFill>
                  <a:srgbClr val="000000"/>
                </a:solidFill>
                <a:effectLst/>
                <a:latin typeface="Montserrat" panose="00000500000000000000" pitchFamily="2" charset="0"/>
              </a:rPr>
              <a:t> Valori numerici come temperature, prezzi, misurazioni.</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Testuali:</a:t>
            </a:r>
            <a:r>
              <a:rPr lang="it-IT" sz="2000" b="0" i="0" dirty="0">
                <a:solidFill>
                  <a:srgbClr val="000000"/>
                </a:solidFill>
                <a:effectLst/>
                <a:latin typeface="Montserrat" panose="00000500000000000000" pitchFamily="2" charset="0"/>
              </a:rPr>
              <a:t> Frasi o parole.</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Visivi:</a:t>
            </a:r>
            <a:r>
              <a:rPr lang="it-IT" sz="2000" b="0" i="0" dirty="0">
                <a:solidFill>
                  <a:srgbClr val="000000"/>
                </a:solidFill>
                <a:effectLst/>
                <a:latin typeface="Montserrat" panose="00000500000000000000" pitchFamily="2" charset="0"/>
              </a:rPr>
              <a:t> Immagini o video utilizzati per il riconoscimento facciale o oggetti.</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Audio:</a:t>
            </a:r>
            <a:r>
              <a:rPr lang="it-IT" sz="2000" b="0" i="0" dirty="0">
                <a:solidFill>
                  <a:srgbClr val="000000"/>
                </a:solidFill>
                <a:effectLst/>
                <a:latin typeface="Montserrat" panose="00000500000000000000" pitchFamily="2" charset="0"/>
              </a:rPr>
              <a:t> Suoni o voci, come nel caso del riconoscimento vocale.</a:t>
            </a:r>
          </a:p>
          <a:p>
            <a:pPr algn="l"/>
            <a:r>
              <a:rPr lang="it-IT" sz="2000" b="0" i="0" dirty="0">
                <a:effectLst/>
                <a:latin typeface="Montserrat" panose="00000500000000000000" pitchFamily="2" charset="0"/>
              </a:rPr>
              <a:t> </a:t>
            </a:r>
          </a:p>
          <a:p>
            <a:pPr algn="l"/>
            <a:r>
              <a:rPr lang="it-IT" sz="2000" b="0" i="0" dirty="0">
                <a:effectLst/>
                <a:latin typeface="Montserrat" panose="00000500000000000000" pitchFamily="2" charset="0"/>
              </a:rPr>
              <a:t>Questi dati, una volta raccolti, sono organizzati in </a:t>
            </a:r>
            <a:r>
              <a:rPr lang="it-IT" sz="2000" b="1" i="0" dirty="0">
                <a:effectLst/>
                <a:latin typeface="Montserrat" panose="00000500000000000000" pitchFamily="2" charset="0"/>
              </a:rPr>
              <a:t>dataset</a:t>
            </a:r>
            <a:r>
              <a:rPr lang="it-IT" sz="2000" b="0" i="0" dirty="0">
                <a:effectLst/>
                <a:latin typeface="Montserrat" panose="00000500000000000000" pitchFamily="2" charset="0"/>
              </a:rPr>
              <a:t>, che rappresentano insiemi di dati strutturati, fondamentali per l'addestramento e la valutazione dei modelli di IA.</a:t>
            </a:r>
          </a:p>
        </p:txBody>
      </p:sp>
    </p:spTree>
    <p:extLst>
      <p:ext uri="{BB962C8B-B14F-4D97-AF65-F5344CB8AC3E}">
        <p14:creationId xmlns:p14="http://schemas.microsoft.com/office/powerpoint/2010/main" val="3623543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BB8CB-3575-8AE2-52AA-A5DAB1B56D05}"/>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64AE3E91-A51D-759F-B3FF-F15492408977}"/>
              </a:ext>
            </a:extLst>
          </p:cNvPr>
          <p:cNvSpPr txBox="1">
            <a:spLocks/>
          </p:cNvSpPr>
          <p:nvPr/>
        </p:nvSpPr>
        <p:spPr>
          <a:xfrm>
            <a:off x="891705" y="506776"/>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Cos'è un dato?</a:t>
            </a:r>
          </a:p>
        </p:txBody>
      </p:sp>
      <p:sp>
        <p:nvSpPr>
          <p:cNvPr id="3" name="CasellaDiTesto 2">
            <a:extLst>
              <a:ext uri="{FF2B5EF4-FFF2-40B4-BE49-F238E27FC236}">
                <a16:creationId xmlns:a16="http://schemas.microsoft.com/office/drawing/2014/main" id="{F4FA8BE9-5F83-4CEF-6188-583451C87FDD}"/>
              </a:ext>
            </a:extLst>
          </p:cNvPr>
          <p:cNvSpPr txBox="1"/>
          <p:nvPr/>
        </p:nvSpPr>
        <p:spPr>
          <a:xfrm>
            <a:off x="891706" y="1325374"/>
            <a:ext cx="10499736" cy="2862322"/>
          </a:xfrm>
          <a:prstGeom prst="rect">
            <a:avLst/>
          </a:prstGeom>
          <a:noFill/>
        </p:spPr>
        <p:txBody>
          <a:bodyPr wrap="square">
            <a:spAutoFit/>
          </a:bodyPr>
          <a:lstStyle/>
          <a:p>
            <a:pPr algn="l"/>
            <a:r>
              <a:rPr lang="it-IT" sz="2000" b="1" i="0" dirty="0">
                <a:solidFill>
                  <a:srgbClr val="EFB90E"/>
                </a:solidFill>
                <a:effectLst/>
                <a:latin typeface="Montserrat" panose="00000500000000000000" pitchFamily="2" charset="0"/>
              </a:rPr>
              <a:t>Dataset e sue componenti principali</a:t>
            </a:r>
            <a:br>
              <a:rPr lang="it-IT" sz="2000" b="1" i="0" dirty="0">
                <a:solidFill>
                  <a:srgbClr val="EFB90E"/>
                </a:solidFill>
                <a:effectLst/>
                <a:latin typeface="Montserrat" panose="00000500000000000000" pitchFamily="2" charset="0"/>
              </a:rPr>
            </a:br>
            <a:endParaRPr lang="it-IT" sz="2000" b="1" i="0" dirty="0">
              <a:solidFill>
                <a:srgbClr val="EFB90E"/>
              </a:solidFill>
              <a:effectLst/>
              <a:latin typeface="Montserrat" panose="00000500000000000000" pitchFamily="2" charset="0"/>
            </a:endParaRP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Features (Caratteristiche):</a:t>
            </a:r>
            <a:r>
              <a:rPr lang="it-IT" sz="2000" b="0" i="0" dirty="0">
                <a:solidFill>
                  <a:srgbClr val="000000"/>
                </a:solidFill>
                <a:effectLst/>
                <a:latin typeface="Montserrat" panose="00000500000000000000" pitchFamily="2" charset="0"/>
              </a:rPr>
              <a:t> Gli attributi o le proprietà dei dati.</a:t>
            </a:r>
            <a:br>
              <a:rPr lang="it-IT" sz="2000" b="0" i="0" dirty="0">
                <a:solidFill>
                  <a:srgbClr val="000000"/>
                </a:solidFill>
                <a:effectLst/>
                <a:latin typeface="Montserrat" panose="00000500000000000000" pitchFamily="2" charset="0"/>
              </a:rPr>
            </a:br>
            <a:r>
              <a:rPr lang="it-IT" sz="2000" b="0" i="0" u="sng" dirty="0">
                <a:solidFill>
                  <a:srgbClr val="000000"/>
                </a:solidFill>
                <a:effectLst/>
                <a:latin typeface="Montserrat" panose="00000500000000000000" pitchFamily="2" charset="0"/>
              </a:rPr>
              <a:t>Ad esempio</a:t>
            </a:r>
            <a:r>
              <a:rPr lang="it-IT" sz="2000" b="0" i="0" dirty="0">
                <a:solidFill>
                  <a:srgbClr val="000000"/>
                </a:solidFill>
                <a:effectLst/>
                <a:latin typeface="Montserrat" panose="00000500000000000000" pitchFamily="2" charset="0"/>
              </a:rPr>
              <a:t>, nel riconoscimento facciale, una feature potrebbe essere la distanza tra gli occhi.</a:t>
            </a: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Labels (Etichette):</a:t>
            </a:r>
            <a:r>
              <a:rPr lang="it-IT" sz="2000" b="0" i="0" dirty="0">
                <a:solidFill>
                  <a:srgbClr val="000000"/>
                </a:solidFill>
                <a:effectLst/>
                <a:latin typeface="Montserrat" panose="00000500000000000000" pitchFamily="2" charset="0"/>
              </a:rPr>
              <a:t> Le risposte o i valori associati a ogni set di caratteristiche.</a:t>
            </a:r>
            <a:br>
              <a:rPr lang="it-IT" sz="2000" b="0" i="0" dirty="0">
                <a:solidFill>
                  <a:srgbClr val="000000"/>
                </a:solidFill>
                <a:effectLst/>
                <a:latin typeface="Montserrat" panose="00000500000000000000" pitchFamily="2" charset="0"/>
              </a:rPr>
            </a:br>
            <a:r>
              <a:rPr lang="it-IT" sz="2000" b="0" i="0" u="sng" dirty="0">
                <a:solidFill>
                  <a:srgbClr val="000000"/>
                </a:solidFill>
                <a:effectLst/>
                <a:latin typeface="Montserrat" panose="00000500000000000000" pitchFamily="2" charset="0"/>
              </a:rPr>
              <a:t>Ad esempio</a:t>
            </a:r>
            <a:r>
              <a:rPr lang="it-IT" sz="2000" b="0" i="0" dirty="0">
                <a:solidFill>
                  <a:srgbClr val="000000"/>
                </a:solidFill>
                <a:effectLst/>
                <a:latin typeface="Montserrat" panose="00000500000000000000" pitchFamily="2" charset="0"/>
              </a:rPr>
              <a:t>, una foto etichettata come "volto di Maria" aiuta il modello a riconoscere Maria in nuove immagini.</a:t>
            </a:r>
          </a:p>
        </p:txBody>
      </p:sp>
      <p:pic>
        <p:nvPicPr>
          <p:cNvPr id="5" name="Immagine 4">
            <a:extLst>
              <a:ext uri="{FF2B5EF4-FFF2-40B4-BE49-F238E27FC236}">
                <a16:creationId xmlns:a16="http://schemas.microsoft.com/office/drawing/2014/main" id="{0D1EEBD4-7FA0-B094-C0E4-5CD26C9D65F2}"/>
              </a:ext>
            </a:extLst>
          </p:cNvPr>
          <p:cNvPicPr>
            <a:picLocks noChangeAspect="1"/>
          </p:cNvPicPr>
          <p:nvPr/>
        </p:nvPicPr>
        <p:blipFill>
          <a:blip r:embed="rId2"/>
          <a:stretch>
            <a:fillRect/>
          </a:stretch>
        </p:blipFill>
        <p:spPr>
          <a:xfrm>
            <a:off x="1803843" y="4185739"/>
            <a:ext cx="8584309" cy="2693774"/>
          </a:xfrm>
          <a:prstGeom prst="rect">
            <a:avLst/>
          </a:prstGeom>
        </p:spPr>
      </p:pic>
    </p:spTree>
    <p:extLst>
      <p:ext uri="{BB962C8B-B14F-4D97-AF65-F5344CB8AC3E}">
        <p14:creationId xmlns:p14="http://schemas.microsoft.com/office/powerpoint/2010/main" val="2529887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2DC282-13D7-853E-E3FA-8C356A2AC66A}"/>
              </a:ext>
            </a:extLst>
          </p:cNvPr>
          <p:cNvSpPr txBox="1">
            <a:spLocks/>
          </p:cNvSpPr>
          <p:nvPr/>
        </p:nvSpPr>
        <p:spPr>
          <a:xfrm>
            <a:off x="1310348" y="1716324"/>
            <a:ext cx="9571304" cy="1067742"/>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ctr"/>
            <a:r>
              <a:rPr lang="it-IT" dirty="0">
                <a:solidFill>
                  <a:srgbClr val="002060"/>
                </a:solidFill>
                <a:latin typeface="Montserrat" panose="00000500000000000000" pitchFamily="2" charset="0"/>
              </a:rPr>
              <a:t>DEFINIZIONE DI INTELLIGENZA ARTIFICIALE</a:t>
            </a:r>
          </a:p>
        </p:txBody>
      </p:sp>
      <p:pic>
        <p:nvPicPr>
          <p:cNvPr id="2050" name="Picture 2" descr="Come vengono addestrati i modelli di Intelligenza Artificiale">
            <a:extLst>
              <a:ext uri="{FF2B5EF4-FFF2-40B4-BE49-F238E27FC236}">
                <a16:creationId xmlns:a16="http://schemas.microsoft.com/office/drawing/2014/main" id="{51ED13B4-82E1-0A4B-B68C-BF41D33BC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883" y="3029293"/>
            <a:ext cx="7548234" cy="317903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4" name="CasellaDiTesto 3">
            <a:extLst>
              <a:ext uri="{FF2B5EF4-FFF2-40B4-BE49-F238E27FC236}">
                <a16:creationId xmlns:a16="http://schemas.microsoft.com/office/drawing/2014/main" id="{7CDF2EE5-79B0-452E-9340-A8BFFFCD79A1}"/>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Introduzione all'Intelligenza Artificiale</a:t>
            </a:r>
          </a:p>
        </p:txBody>
      </p:sp>
    </p:spTree>
    <p:extLst>
      <p:ext uri="{BB962C8B-B14F-4D97-AF65-F5344CB8AC3E}">
        <p14:creationId xmlns:p14="http://schemas.microsoft.com/office/powerpoint/2010/main" val="3393938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D67C0-65ED-F3A0-7B50-4EBF82EF034D}"/>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D2F937E8-020C-65C6-3A56-5B88E9D9F99C}"/>
              </a:ext>
            </a:extLst>
          </p:cNvPr>
          <p:cNvSpPr txBox="1">
            <a:spLocks/>
          </p:cNvSpPr>
          <p:nvPr/>
        </p:nvSpPr>
        <p:spPr>
          <a:xfrm>
            <a:off x="891705" y="506776"/>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L’importanza di un dato</a:t>
            </a:r>
          </a:p>
        </p:txBody>
      </p:sp>
      <p:sp>
        <p:nvSpPr>
          <p:cNvPr id="3" name="CasellaDiTesto 2">
            <a:extLst>
              <a:ext uri="{FF2B5EF4-FFF2-40B4-BE49-F238E27FC236}">
                <a16:creationId xmlns:a16="http://schemas.microsoft.com/office/drawing/2014/main" id="{9BCD10E8-339F-D64D-C7E2-C178679F513F}"/>
              </a:ext>
            </a:extLst>
          </p:cNvPr>
          <p:cNvSpPr txBox="1"/>
          <p:nvPr/>
        </p:nvSpPr>
        <p:spPr>
          <a:xfrm>
            <a:off x="891706" y="1336391"/>
            <a:ext cx="10408586" cy="4401205"/>
          </a:xfrm>
          <a:prstGeom prst="rect">
            <a:avLst/>
          </a:prstGeom>
          <a:noFill/>
        </p:spPr>
        <p:txBody>
          <a:bodyPr wrap="square">
            <a:spAutoFit/>
          </a:bodyPr>
          <a:lstStyle/>
          <a:p>
            <a:pPr algn="l"/>
            <a:r>
              <a:rPr lang="it-IT" sz="2000" b="0" i="0" dirty="0">
                <a:effectLst/>
                <a:latin typeface="Montserrat" panose="00000500000000000000" pitchFamily="2" charset="0"/>
              </a:rPr>
              <a:t>Per ottenere buoni risultati, l'IA ha bisogno di grandi quantità di dati di</a:t>
            </a:r>
            <a:r>
              <a:rPr lang="it-IT" sz="2000" b="1" i="0" dirty="0">
                <a:effectLst/>
                <a:latin typeface="Montserrat" panose="00000500000000000000" pitchFamily="2" charset="0"/>
              </a:rPr>
              <a:t> alta qualità</a:t>
            </a:r>
            <a:r>
              <a:rPr lang="it-IT" sz="2000" b="0" i="0" dirty="0">
                <a:effectLst/>
                <a:latin typeface="Montserrat" panose="00000500000000000000" pitchFamily="2" charset="0"/>
              </a:rPr>
              <a:t>. Più dati vengono forniti all'algoritmo, più accurato diventa il modello nel fare previsioni o prendere decisioni. Tuttavia, se i dati sono incompleti o imprecisi, il modello finale sarà meno affidabile.</a:t>
            </a:r>
          </a:p>
          <a:p>
            <a:pPr algn="l"/>
            <a:endParaRPr lang="it-IT" sz="2000" b="0" i="0" dirty="0">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Dati di alta qualità</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Completi e accurati</a:t>
            </a:r>
            <a:r>
              <a:rPr lang="it-IT" sz="2000" b="0" i="0" dirty="0">
                <a:solidFill>
                  <a:srgbClr val="000000"/>
                </a:solidFill>
                <a:effectLst/>
                <a:latin typeface="Montserrat" panose="00000500000000000000" pitchFamily="2" charset="0"/>
              </a:rPr>
              <a:t>: Dati privi di errori e incoerenze permettono al modello di apprendere correttamente.</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Bilanciati</a:t>
            </a:r>
            <a:r>
              <a:rPr lang="it-IT" sz="2000" b="0" i="0" dirty="0">
                <a:solidFill>
                  <a:srgbClr val="000000"/>
                </a:solidFill>
                <a:effectLst/>
                <a:latin typeface="Montserrat" panose="00000500000000000000" pitchFamily="2" charset="0"/>
              </a:rPr>
              <a:t>: I dati devono essere rappresentativi di tutti i possibili scenari per evitare distorsioni nei risultati.</a:t>
            </a:r>
          </a:p>
          <a:p>
            <a:pPr algn="l"/>
            <a:endParaRPr lang="it-IT" sz="2000" b="0" i="0" dirty="0">
              <a:solidFill>
                <a:srgbClr val="000000"/>
              </a:solidFill>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Dati di scarsa qualità</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Rumore e anomalie</a:t>
            </a:r>
            <a:r>
              <a:rPr lang="it-IT" sz="2000" b="0" i="0" dirty="0">
                <a:solidFill>
                  <a:srgbClr val="000000"/>
                </a:solidFill>
                <a:effectLst/>
                <a:latin typeface="Montserrat" panose="00000500000000000000" pitchFamily="2" charset="0"/>
              </a:rPr>
              <a:t>: Dati distorti o incompleti possono portare a modelli che commettono errori significativi o che non generalizzano bene.</a:t>
            </a:r>
          </a:p>
        </p:txBody>
      </p:sp>
    </p:spTree>
    <p:extLst>
      <p:ext uri="{BB962C8B-B14F-4D97-AF65-F5344CB8AC3E}">
        <p14:creationId xmlns:p14="http://schemas.microsoft.com/office/powerpoint/2010/main" val="130151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E5246-26ED-A108-4098-6413D4DD2BAD}"/>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2133CCD2-F606-7642-85A3-32186AC7F3AA}"/>
              </a:ext>
            </a:extLst>
          </p:cNvPr>
          <p:cNvSpPr txBox="1">
            <a:spLocks/>
          </p:cNvSpPr>
          <p:nvPr/>
        </p:nvSpPr>
        <p:spPr>
          <a:xfrm>
            <a:off x="891705" y="506776"/>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Trattamenti dei dati</a:t>
            </a:r>
          </a:p>
        </p:txBody>
      </p:sp>
      <p:sp>
        <p:nvSpPr>
          <p:cNvPr id="3" name="CasellaDiTesto 2">
            <a:extLst>
              <a:ext uri="{FF2B5EF4-FFF2-40B4-BE49-F238E27FC236}">
                <a16:creationId xmlns:a16="http://schemas.microsoft.com/office/drawing/2014/main" id="{9F9F4AEA-E4A8-DB2A-D0E8-7C3EFB241BBB}"/>
              </a:ext>
            </a:extLst>
          </p:cNvPr>
          <p:cNvSpPr txBox="1"/>
          <p:nvPr/>
        </p:nvSpPr>
        <p:spPr>
          <a:xfrm>
            <a:off x="891705" y="1292323"/>
            <a:ext cx="10709057" cy="5324535"/>
          </a:xfrm>
          <a:prstGeom prst="rect">
            <a:avLst/>
          </a:prstGeom>
          <a:noFill/>
        </p:spPr>
        <p:txBody>
          <a:bodyPr wrap="square">
            <a:spAutoFit/>
          </a:bodyPr>
          <a:lstStyle/>
          <a:p>
            <a:pPr algn="l"/>
            <a:r>
              <a:rPr lang="it-IT" sz="2000" b="0" i="0" dirty="0">
                <a:effectLst/>
                <a:latin typeface="Montserrat" panose="00000500000000000000" pitchFamily="2" charset="0"/>
              </a:rPr>
              <a:t>La preparazione dei dati è una parte essenziale per il corretto funzionamento di un sistema di IA. </a:t>
            </a:r>
          </a:p>
          <a:p>
            <a:pPr algn="l"/>
            <a:endParaRPr lang="it-IT" sz="2000" b="0" i="0" dirty="0">
              <a:effectLst/>
              <a:latin typeface="Montserrat" panose="00000500000000000000" pitchFamily="2" charset="0"/>
            </a:endParaRPr>
          </a:p>
          <a:p>
            <a:pPr algn="l"/>
            <a:r>
              <a:rPr lang="it-IT" sz="2000" b="0" i="0" dirty="0">
                <a:effectLst/>
                <a:latin typeface="Montserrat" panose="00000500000000000000" pitchFamily="2" charset="0"/>
              </a:rPr>
              <a:t>Le fasi sono:</a:t>
            </a:r>
          </a:p>
          <a:p>
            <a:pPr marL="457200" indent="-457200" algn="l">
              <a:buFont typeface="+mj-lt"/>
              <a:buAutoNum type="arabicPeriod"/>
            </a:pPr>
            <a:r>
              <a:rPr lang="it-IT" sz="2000" b="1" i="0" dirty="0">
                <a:solidFill>
                  <a:srgbClr val="000000"/>
                </a:solidFill>
                <a:effectLst/>
                <a:latin typeface="Montserrat" panose="00000500000000000000" pitchFamily="2" charset="0"/>
              </a:rPr>
              <a:t>Raccolta dei dati (Data Collection): </a:t>
            </a:r>
            <a:r>
              <a:rPr lang="it-IT" sz="2000" b="0" i="0" dirty="0">
                <a:solidFill>
                  <a:srgbClr val="000000"/>
                </a:solidFill>
                <a:effectLst/>
                <a:latin typeface="Montserrat" panose="00000500000000000000" pitchFamily="2" charset="0"/>
              </a:rPr>
              <a:t>Raccolta di dati rilevanti da fonti come database, API, sensori, ecc.</a:t>
            </a:r>
          </a:p>
          <a:p>
            <a:pPr marL="457200" indent="-457200" algn="l">
              <a:buFont typeface="+mj-lt"/>
              <a:buAutoNum type="arabicPeriod"/>
            </a:pPr>
            <a:r>
              <a:rPr lang="it-IT" sz="2000" b="1" i="0" dirty="0">
                <a:solidFill>
                  <a:srgbClr val="000000"/>
                </a:solidFill>
                <a:effectLst/>
                <a:latin typeface="Montserrat" panose="00000500000000000000" pitchFamily="2" charset="0"/>
              </a:rPr>
              <a:t>Pulizia dei dati (Data </a:t>
            </a:r>
            <a:r>
              <a:rPr lang="it-IT" sz="2000" b="1" i="0" dirty="0" err="1">
                <a:solidFill>
                  <a:srgbClr val="000000"/>
                </a:solidFill>
                <a:effectLst/>
                <a:latin typeface="Montserrat" panose="00000500000000000000" pitchFamily="2" charset="0"/>
              </a:rPr>
              <a:t>Cleaning</a:t>
            </a:r>
            <a:r>
              <a:rPr lang="it-IT" sz="2000" b="1" i="0" dirty="0">
                <a:solidFill>
                  <a:srgbClr val="000000"/>
                </a:solidFill>
                <a:effectLst/>
                <a:latin typeface="Montserrat" panose="00000500000000000000" pitchFamily="2" charset="0"/>
              </a:rPr>
              <a:t>): </a:t>
            </a:r>
            <a:r>
              <a:rPr lang="it-IT" sz="2000" b="0" i="0" dirty="0">
                <a:solidFill>
                  <a:srgbClr val="000000"/>
                </a:solidFill>
                <a:effectLst/>
                <a:latin typeface="Montserrat" panose="00000500000000000000" pitchFamily="2" charset="0"/>
              </a:rPr>
              <a:t>Rimozione di duplicati, correzione di errori, gestione dei valori mancanti e degli </a:t>
            </a:r>
            <a:r>
              <a:rPr lang="it-IT" sz="2000" b="0" i="0" dirty="0" err="1">
                <a:solidFill>
                  <a:srgbClr val="000000"/>
                </a:solidFill>
                <a:effectLst/>
                <a:latin typeface="Montserrat" panose="00000500000000000000" pitchFamily="2" charset="0"/>
              </a:rPr>
              <a:t>outlier</a:t>
            </a:r>
            <a:r>
              <a:rPr lang="it-IT" sz="2000" b="0" i="0" dirty="0">
                <a:solidFill>
                  <a:srgbClr val="000000"/>
                </a:solidFill>
                <a:effectLst/>
                <a:latin typeface="Montserrat" panose="00000500000000000000" pitchFamily="2" charset="0"/>
              </a:rPr>
              <a:t>.</a:t>
            </a:r>
          </a:p>
          <a:p>
            <a:pPr marL="457200" indent="-457200" algn="l">
              <a:buFont typeface="+mj-lt"/>
              <a:buAutoNum type="arabicPeriod"/>
            </a:pPr>
            <a:r>
              <a:rPr lang="it-IT" sz="2000" b="1" i="0" dirty="0">
                <a:solidFill>
                  <a:srgbClr val="000000"/>
                </a:solidFill>
                <a:effectLst/>
                <a:latin typeface="Montserrat" panose="00000500000000000000" pitchFamily="2" charset="0"/>
              </a:rPr>
              <a:t>Trasformazione dei dati (Data </a:t>
            </a:r>
            <a:r>
              <a:rPr lang="it-IT" sz="2000" b="1" i="0" dirty="0" err="1">
                <a:solidFill>
                  <a:srgbClr val="000000"/>
                </a:solidFill>
                <a:effectLst/>
                <a:latin typeface="Montserrat" panose="00000500000000000000" pitchFamily="2" charset="0"/>
              </a:rPr>
              <a:t>Transformation</a:t>
            </a:r>
            <a:r>
              <a:rPr lang="it-IT" sz="2000" b="1" i="0" dirty="0">
                <a:solidFill>
                  <a:srgbClr val="000000"/>
                </a:solidFill>
                <a:effectLst/>
                <a:latin typeface="Montserrat" panose="00000500000000000000" pitchFamily="2" charset="0"/>
              </a:rPr>
              <a:t>): </a:t>
            </a:r>
            <a:r>
              <a:rPr lang="it-IT" sz="2000" b="0" i="0" dirty="0">
                <a:solidFill>
                  <a:srgbClr val="000000"/>
                </a:solidFill>
                <a:effectLst/>
                <a:latin typeface="Montserrat" panose="00000500000000000000" pitchFamily="2" charset="0"/>
              </a:rPr>
              <a:t>Normalizzazione, standardizzazione, codifica di variabili categoriche e scaling.</a:t>
            </a:r>
          </a:p>
          <a:p>
            <a:pPr marL="457200" indent="-457200" algn="l">
              <a:buFont typeface="+mj-lt"/>
              <a:buAutoNum type="arabicPeriod"/>
            </a:pPr>
            <a:r>
              <a:rPr lang="it-IT" sz="2000" b="1" i="0" dirty="0">
                <a:solidFill>
                  <a:srgbClr val="000000"/>
                </a:solidFill>
                <a:effectLst/>
                <a:latin typeface="Montserrat" panose="00000500000000000000" pitchFamily="2" charset="0"/>
              </a:rPr>
              <a:t>Riduzione dei dati (Data </a:t>
            </a:r>
            <a:r>
              <a:rPr lang="it-IT" sz="2000" b="1" i="0" dirty="0" err="1">
                <a:solidFill>
                  <a:srgbClr val="000000"/>
                </a:solidFill>
                <a:effectLst/>
                <a:latin typeface="Montserrat" panose="00000500000000000000" pitchFamily="2" charset="0"/>
              </a:rPr>
              <a:t>Reduction</a:t>
            </a:r>
            <a:r>
              <a:rPr lang="it-IT" sz="2000" b="1" i="0" dirty="0">
                <a:solidFill>
                  <a:srgbClr val="000000"/>
                </a:solidFill>
                <a:effectLst/>
                <a:latin typeface="Montserrat" panose="00000500000000000000" pitchFamily="2" charset="0"/>
              </a:rPr>
              <a:t>): </a:t>
            </a:r>
            <a:r>
              <a:rPr lang="it-IT" sz="2000" b="0" i="0" dirty="0">
                <a:solidFill>
                  <a:srgbClr val="000000"/>
                </a:solidFill>
                <a:effectLst/>
                <a:latin typeface="Montserrat" panose="00000500000000000000" pitchFamily="2" charset="0"/>
              </a:rPr>
              <a:t>Selezione delle feature importanti, riduzione della dimensionalità, rimozione di dati ridondanti.</a:t>
            </a:r>
          </a:p>
          <a:p>
            <a:pPr marL="457200" indent="-457200" algn="l">
              <a:buFont typeface="+mj-lt"/>
              <a:buAutoNum type="arabicPeriod"/>
            </a:pPr>
            <a:r>
              <a:rPr lang="it-IT" sz="2000" b="1" i="0" dirty="0">
                <a:solidFill>
                  <a:srgbClr val="000000"/>
                </a:solidFill>
                <a:effectLst/>
                <a:latin typeface="Montserrat" panose="00000500000000000000" pitchFamily="2" charset="0"/>
              </a:rPr>
              <a:t>Divisione dei dati (Data Splitting): </a:t>
            </a:r>
            <a:r>
              <a:rPr lang="it-IT" sz="2000" b="0" i="0" dirty="0">
                <a:solidFill>
                  <a:srgbClr val="000000"/>
                </a:solidFill>
                <a:effectLst/>
                <a:latin typeface="Montserrat" panose="00000500000000000000" pitchFamily="2" charset="0"/>
              </a:rPr>
              <a:t>Suddivisione in training set, </a:t>
            </a:r>
            <a:r>
              <a:rPr lang="it-IT" sz="2000" b="0" i="0" dirty="0" err="1">
                <a:solidFill>
                  <a:srgbClr val="000000"/>
                </a:solidFill>
                <a:effectLst/>
                <a:latin typeface="Montserrat" panose="00000500000000000000" pitchFamily="2" charset="0"/>
              </a:rPr>
              <a:t>validation</a:t>
            </a:r>
            <a:r>
              <a:rPr lang="it-IT" sz="2000" b="0" i="0" dirty="0">
                <a:solidFill>
                  <a:srgbClr val="000000"/>
                </a:solidFill>
                <a:effectLst/>
                <a:latin typeface="Montserrat" panose="00000500000000000000" pitchFamily="2" charset="0"/>
              </a:rPr>
              <a:t> set e test set per l’addestramento e la valutazione del modello.</a:t>
            </a:r>
          </a:p>
          <a:p>
            <a:pPr marL="457200" indent="-457200" algn="l">
              <a:buFont typeface="+mj-lt"/>
              <a:buAutoNum type="arabicPeriod"/>
            </a:pPr>
            <a:r>
              <a:rPr lang="it-IT" sz="2000" b="1" i="0" dirty="0">
                <a:solidFill>
                  <a:srgbClr val="000000"/>
                </a:solidFill>
                <a:effectLst/>
                <a:latin typeface="Montserrat" panose="00000500000000000000" pitchFamily="2" charset="0"/>
              </a:rPr>
              <a:t>Aumento dei dati (Data </a:t>
            </a:r>
            <a:r>
              <a:rPr lang="it-IT" sz="2000" b="1" i="0" dirty="0" err="1">
                <a:solidFill>
                  <a:srgbClr val="000000"/>
                </a:solidFill>
                <a:effectLst/>
                <a:latin typeface="Montserrat" panose="00000500000000000000" pitchFamily="2" charset="0"/>
              </a:rPr>
              <a:t>Augmentation</a:t>
            </a:r>
            <a:r>
              <a:rPr lang="it-IT" sz="2000" b="1" i="0" dirty="0">
                <a:solidFill>
                  <a:srgbClr val="000000"/>
                </a:solidFill>
                <a:effectLst/>
                <a:latin typeface="Montserrat" panose="00000500000000000000" pitchFamily="2" charset="0"/>
              </a:rPr>
              <a:t>)</a:t>
            </a:r>
            <a:r>
              <a:rPr lang="it-IT" sz="2000" b="0" i="0" dirty="0">
                <a:solidFill>
                  <a:srgbClr val="000000"/>
                </a:solidFill>
                <a:effectLst/>
                <a:latin typeface="Montserrat" panose="00000500000000000000" pitchFamily="2" charset="0"/>
              </a:rPr>
              <a:t> </a:t>
            </a:r>
            <a:r>
              <a:rPr lang="it-IT" sz="2000" b="0" i="1" dirty="0">
                <a:solidFill>
                  <a:srgbClr val="000000"/>
                </a:solidFill>
                <a:effectLst/>
                <a:latin typeface="Montserrat" panose="00000500000000000000" pitchFamily="2" charset="0"/>
              </a:rPr>
              <a:t>(opzionale): </a:t>
            </a:r>
            <a:r>
              <a:rPr lang="it-IT" sz="2000" b="0" i="0" dirty="0">
                <a:solidFill>
                  <a:srgbClr val="000000"/>
                </a:solidFill>
                <a:effectLst/>
                <a:latin typeface="Montserrat" panose="00000500000000000000" pitchFamily="2" charset="0"/>
              </a:rPr>
              <a:t>Generazione di varianti dei dati originali per migliorare la robustezza del modello (es. immagini modificate).</a:t>
            </a:r>
          </a:p>
        </p:txBody>
      </p:sp>
    </p:spTree>
    <p:extLst>
      <p:ext uri="{BB962C8B-B14F-4D97-AF65-F5344CB8AC3E}">
        <p14:creationId xmlns:p14="http://schemas.microsoft.com/office/powerpoint/2010/main" val="16886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3EF06-BDE4-D4A4-DD2B-EF6442360D67}"/>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BBD0FBCD-041A-DEAB-561A-780081BE7EE7}"/>
              </a:ext>
            </a:extLst>
          </p:cNvPr>
          <p:cNvSpPr txBox="1">
            <a:spLocks/>
          </p:cNvSpPr>
          <p:nvPr/>
        </p:nvSpPr>
        <p:spPr>
          <a:xfrm>
            <a:off x="891705" y="506776"/>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Cos'è un Algoritmo?</a:t>
            </a:r>
          </a:p>
        </p:txBody>
      </p:sp>
      <p:sp>
        <p:nvSpPr>
          <p:cNvPr id="3" name="CasellaDiTesto 2">
            <a:extLst>
              <a:ext uri="{FF2B5EF4-FFF2-40B4-BE49-F238E27FC236}">
                <a16:creationId xmlns:a16="http://schemas.microsoft.com/office/drawing/2014/main" id="{D8590EE2-C2D2-C920-864B-A6279988157B}"/>
              </a:ext>
            </a:extLst>
          </p:cNvPr>
          <p:cNvSpPr txBox="1"/>
          <p:nvPr/>
        </p:nvSpPr>
        <p:spPr>
          <a:xfrm>
            <a:off x="320566" y="1271312"/>
            <a:ext cx="9350735" cy="5016758"/>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Un </a:t>
            </a:r>
            <a:r>
              <a:rPr lang="it-IT" sz="2000" b="1" i="0" dirty="0">
                <a:solidFill>
                  <a:srgbClr val="121B37"/>
                </a:solidFill>
                <a:effectLst/>
                <a:latin typeface="Montserrat" panose="00000500000000000000" pitchFamily="2" charset="0"/>
              </a:rPr>
              <a:t>algoritmo</a:t>
            </a:r>
            <a:r>
              <a:rPr lang="it-IT" sz="2000" b="0" i="0" dirty="0">
                <a:solidFill>
                  <a:srgbClr val="121B37"/>
                </a:solidFill>
                <a:effectLst/>
                <a:latin typeface="Montserrat" panose="00000500000000000000" pitchFamily="2" charset="0"/>
              </a:rPr>
              <a:t> è una sequenza finita di istruzioni che risolvono un problema o eseguono un compito specifico. In altre parole, un algoritmo è una "ricetta" che specifica i passi necessari per ottenere un risultato. Gli algoritmi in IA permettono alle macchine di analizzare i dati e apprendere da essi.</a:t>
            </a:r>
            <a:br>
              <a:rPr lang="it-IT" sz="2000" b="0" i="0" dirty="0">
                <a:solidFill>
                  <a:srgbClr val="121B37"/>
                </a:solidFill>
                <a:effectLst/>
                <a:latin typeface="Montserrat" panose="00000500000000000000" pitchFamily="2" charset="0"/>
              </a:rPr>
            </a:br>
            <a:br>
              <a:rPr lang="it-IT" sz="2000" b="0" i="0" dirty="0">
                <a:solidFill>
                  <a:srgbClr val="121B37"/>
                </a:solidFill>
                <a:effectLst/>
                <a:latin typeface="Montserrat" panose="00000500000000000000" pitchFamily="2" charset="0"/>
              </a:rPr>
            </a:br>
            <a:endParaRPr lang="it-IT" sz="2000" b="0" i="0" dirty="0">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Caratteristiche di un algoritmo</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Determinato</a:t>
            </a:r>
            <a:r>
              <a:rPr lang="it-IT" sz="2000" b="0" i="0" dirty="0">
                <a:solidFill>
                  <a:srgbClr val="000000"/>
                </a:solidFill>
                <a:effectLst/>
                <a:latin typeface="Montserrat" panose="00000500000000000000" pitchFamily="2" charset="0"/>
              </a:rPr>
              <a:t>: Ogni passaggio dell'algoritmo è chiaro e definito.</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Finito</a:t>
            </a:r>
            <a:r>
              <a:rPr lang="it-IT" sz="2000" b="0" i="0" dirty="0">
                <a:solidFill>
                  <a:srgbClr val="000000"/>
                </a:solidFill>
                <a:effectLst/>
                <a:latin typeface="Montserrat" panose="00000500000000000000" pitchFamily="2" charset="0"/>
              </a:rPr>
              <a:t>: L'algoritmo deve terminare in un tempo finito e fornire un risultato.</a:t>
            </a:r>
            <a:br>
              <a:rPr lang="it-IT" sz="2000" b="0" i="0" dirty="0">
                <a:solidFill>
                  <a:srgbClr val="000000"/>
                </a:solidFill>
                <a:effectLst/>
                <a:latin typeface="Montserrat" panose="00000500000000000000" pitchFamily="2" charset="0"/>
              </a:rPr>
            </a:br>
            <a:endParaRPr lang="it-IT" sz="2000" b="0" i="0" dirty="0">
              <a:solidFill>
                <a:srgbClr val="000000"/>
              </a:solidFill>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Esempi di algoritmi comuni</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Algoritmi di ricerca:</a:t>
            </a:r>
            <a:r>
              <a:rPr lang="it-IT" sz="2000" b="0" i="0" dirty="0">
                <a:solidFill>
                  <a:srgbClr val="000000"/>
                </a:solidFill>
                <a:effectLst/>
                <a:latin typeface="Montserrat" panose="00000500000000000000" pitchFamily="2" charset="0"/>
              </a:rPr>
              <a:t> Trovano informazioni all'interno di un set di dati.</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Algoritmi di ordinamento:</a:t>
            </a:r>
            <a:r>
              <a:rPr lang="it-IT" sz="2000" b="0" i="0" dirty="0">
                <a:solidFill>
                  <a:srgbClr val="000000"/>
                </a:solidFill>
                <a:effectLst/>
                <a:latin typeface="Montserrat" panose="00000500000000000000" pitchFamily="2" charset="0"/>
              </a:rPr>
              <a:t> Organizzano i dati secondo una certa logica (ad esempio, ordinamento alfabetico o numerico).</a:t>
            </a:r>
          </a:p>
        </p:txBody>
      </p:sp>
      <p:pic>
        <p:nvPicPr>
          <p:cNvPr id="5" name="Immagine 4">
            <a:extLst>
              <a:ext uri="{FF2B5EF4-FFF2-40B4-BE49-F238E27FC236}">
                <a16:creationId xmlns:a16="http://schemas.microsoft.com/office/drawing/2014/main" id="{1F7C7A9E-1620-D0E7-A95C-31686AA1F00D}"/>
              </a:ext>
            </a:extLst>
          </p:cNvPr>
          <p:cNvPicPr>
            <a:picLocks noChangeAspect="1"/>
          </p:cNvPicPr>
          <p:nvPr/>
        </p:nvPicPr>
        <p:blipFill>
          <a:blip r:embed="rId2"/>
          <a:stretch>
            <a:fillRect/>
          </a:stretch>
        </p:blipFill>
        <p:spPr>
          <a:xfrm>
            <a:off x="9800891" y="954096"/>
            <a:ext cx="2391109" cy="5572903"/>
          </a:xfrm>
          <a:prstGeom prst="rect">
            <a:avLst/>
          </a:prstGeom>
        </p:spPr>
      </p:pic>
    </p:spTree>
    <p:extLst>
      <p:ext uri="{BB962C8B-B14F-4D97-AF65-F5344CB8AC3E}">
        <p14:creationId xmlns:p14="http://schemas.microsoft.com/office/powerpoint/2010/main" val="2033761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32B45-3331-D69B-87DD-683F203EC07A}"/>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3ECBD733-8067-A443-DB01-1B149DA0E042}"/>
              </a:ext>
            </a:extLst>
          </p:cNvPr>
          <p:cNvSpPr txBox="1">
            <a:spLocks/>
          </p:cNvSpPr>
          <p:nvPr/>
        </p:nvSpPr>
        <p:spPr>
          <a:xfrm>
            <a:off x="891705" y="506776"/>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Cos'è un Modello?</a:t>
            </a:r>
          </a:p>
        </p:txBody>
      </p:sp>
      <p:sp>
        <p:nvSpPr>
          <p:cNvPr id="3" name="CasellaDiTesto 2">
            <a:extLst>
              <a:ext uri="{FF2B5EF4-FFF2-40B4-BE49-F238E27FC236}">
                <a16:creationId xmlns:a16="http://schemas.microsoft.com/office/drawing/2014/main" id="{BDB6F2B8-9661-9A7D-99AF-18E16B4DE896}"/>
              </a:ext>
            </a:extLst>
          </p:cNvPr>
          <p:cNvSpPr txBox="1"/>
          <p:nvPr/>
        </p:nvSpPr>
        <p:spPr>
          <a:xfrm>
            <a:off x="891706" y="1281306"/>
            <a:ext cx="10301432" cy="5324535"/>
          </a:xfrm>
          <a:prstGeom prst="rect">
            <a:avLst/>
          </a:prstGeom>
          <a:noFill/>
        </p:spPr>
        <p:txBody>
          <a:bodyPr wrap="square">
            <a:spAutoFit/>
          </a:bodyPr>
          <a:lstStyle/>
          <a:p>
            <a:pPr algn="l"/>
            <a:r>
              <a:rPr lang="it-IT" sz="2000" b="0" i="0" dirty="0">
                <a:effectLst/>
                <a:latin typeface="Montserrat" panose="00000500000000000000" pitchFamily="2" charset="0"/>
              </a:rPr>
              <a:t>Un </a:t>
            </a:r>
            <a:r>
              <a:rPr lang="it-IT" sz="2000" b="1" i="0" dirty="0">
                <a:effectLst/>
                <a:latin typeface="Montserrat" panose="00000500000000000000" pitchFamily="2" charset="0"/>
              </a:rPr>
              <a:t>modello</a:t>
            </a:r>
            <a:r>
              <a:rPr lang="it-IT" sz="2000" b="0" i="0" dirty="0">
                <a:effectLst/>
                <a:latin typeface="Montserrat" panose="00000500000000000000" pitchFamily="2" charset="0"/>
              </a:rPr>
              <a:t> è il risultato finale del processo di apprendimento di un algoritmo dopo che ha analizzato e "imparato" dai dati.</a:t>
            </a:r>
          </a:p>
          <a:p>
            <a:pPr algn="l"/>
            <a:r>
              <a:rPr lang="it-IT" sz="2000" b="0" i="0" dirty="0">
                <a:effectLst/>
                <a:latin typeface="Montserrat" panose="00000500000000000000" pitchFamily="2" charset="0"/>
              </a:rPr>
              <a:t>Immagina un modello come una rappresentazione semplificata del problema che il sistema di IA sta cercando di risolvere.</a:t>
            </a:r>
          </a:p>
          <a:p>
            <a:pPr algn="l"/>
            <a:endParaRPr lang="it-IT" sz="2000" b="0" i="0" dirty="0">
              <a:effectLst/>
              <a:latin typeface="Montserrat" panose="00000500000000000000" pitchFamily="2" charset="0"/>
            </a:endParaRPr>
          </a:p>
          <a:p>
            <a:pPr algn="l"/>
            <a:r>
              <a:rPr lang="it-IT" sz="2000" b="0" i="0" u="sng" dirty="0">
                <a:effectLst/>
                <a:latin typeface="Montserrat" panose="00000500000000000000" pitchFamily="2" charset="0"/>
              </a:rPr>
              <a:t>Esempi di modelli</a:t>
            </a:r>
            <a:r>
              <a:rPr lang="it-IT" sz="2000" b="0" i="0" dirty="0">
                <a:effectLst/>
                <a:latin typeface="Montserrat" panose="00000500000000000000" pitchFamily="2" charset="0"/>
              </a:rPr>
              <a:t>:</a:t>
            </a:r>
          </a:p>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Un modello di riconoscimento facciale che può identificare persone in base a caratteristiche uniche.</a:t>
            </a:r>
          </a:p>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Un modello di previsione del tempo che stima le condizioni meteorologiche future in base ai dati storici.</a:t>
            </a:r>
          </a:p>
          <a:p>
            <a:pPr algn="l">
              <a:buFont typeface="Arial" panose="020B0604020202020204" pitchFamily="34" charset="0"/>
              <a:buChar char="•"/>
            </a:pPr>
            <a:endParaRPr lang="it-IT" sz="2000" b="0" i="0" dirty="0">
              <a:solidFill>
                <a:srgbClr val="000000"/>
              </a:solidFill>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Vantaggi di un buon modello</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Accuratezza</a:t>
            </a:r>
            <a:r>
              <a:rPr lang="it-IT" sz="2000" b="0" i="0" dirty="0">
                <a:solidFill>
                  <a:srgbClr val="000000"/>
                </a:solidFill>
                <a:effectLst/>
                <a:latin typeface="Montserrat" panose="00000500000000000000" pitchFamily="2" charset="0"/>
              </a:rPr>
              <a:t>: Previsioni o decisioni più precise.</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Generalizzazione</a:t>
            </a:r>
            <a:r>
              <a:rPr lang="it-IT" sz="2000" b="0" i="0" dirty="0">
                <a:solidFill>
                  <a:srgbClr val="000000"/>
                </a:solidFill>
                <a:effectLst/>
                <a:latin typeface="Montserrat" panose="00000500000000000000" pitchFamily="2" charset="0"/>
              </a:rPr>
              <a:t>: Capacità di funzionare bene con dati nuovi e non visti durante l'addestramento.</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Efficienza</a:t>
            </a:r>
            <a:r>
              <a:rPr lang="it-IT" sz="2000" b="0" i="0" dirty="0">
                <a:solidFill>
                  <a:srgbClr val="000000"/>
                </a:solidFill>
                <a:effectLst/>
                <a:latin typeface="Montserrat" panose="00000500000000000000" pitchFamily="2" charset="0"/>
              </a:rPr>
              <a:t>: Capacità di gestire grandi quantità di dati in modo rapido e accurato.</a:t>
            </a:r>
          </a:p>
        </p:txBody>
      </p:sp>
    </p:spTree>
    <p:extLst>
      <p:ext uri="{BB962C8B-B14F-4D97-AF65-F5344CB8AC3E}">
        <p14:creationId xmlns:p14="http://schemas.microsoft.com/office/powerpoint/2010/main" val="375556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B1E37-5576-298C-A612-8D708283B172}"/>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38BEBE97-60F7-C04E-1FA9-69DEC8A9049A}"/>
              </a:ext>
            </a:extLst>
          </p:cNvPr>
          <p:cNvSpPr txBox="1">
            <a:spLocks/>
          </p:cNvSpPr>
          <p:nvPr/>
        </p:nvSpPr>
        <p:spPr>
          <a:xfrm>
            <a:off x="891705" y="506776"/>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Addestramento di un modello</a:t>
            </a:r>
          </a:p>
        </p:txBody>
      </p:sp>
      <p:sp>
        <p:nvSpPr>
          <p:cNvPr id="3" name="CasellaDiTesto 2">
            <a:extLst>
              <a:ext uri="{FF2B5EF4-FFF2-40B4-BE49-F238E27FC236}">
                <a16:creationId xmlns:a16="http://schemas.microsoft.com/office/drawing/2014/main" id="{1E48217F-5A8F-03EB-4CAF-A3FBCD6E7ED6}"/>
              </a:ext>
            </a:extLst>
          </p:cNvPr>
          <p:cNvSpPr txBox="1"/>
          <p:nvPr/>
        </p:nvSpPr>
        <p:spPr>
          <a:xfrm>
            <a:off x="891705" y="1171137"/>
            <a:ext cx="10408586" cy="5016758"/>
          </a:xfrm>
          <a:prstGeom prst="rect">
            <a:avLst/>
          </a:prstGeom>
          <a:noFill/>
        </p:spPr>
        <p:txBody>
          <a:bodyPr wrap="square">
            <a:spAutoFit/>
          </a:bodyPr>
          <a:lstStyle/>
          <a:p>
            <a:pPr algn="l"/>
            <a:r>
              <a:rPr lang="it-IT" sz="2000" b="0" i="0" dirty="0">
                <a:effectLst/>
                <a:latin typeface="Montserrat" panose="00000500000000000000" pitchFamily="2" charset="0"/>
              </a:rPr>
              <a:t>L'</a:t>
            </a:r>
            <a:r>
              <a:rPr lang="it-IT" sz="2000" b="1" i="0" dirty="0">
                <a:effectLst/>
                <a:latin typeface="Montserrat" panose="00000500000000000000" pitchFamily="2" charset="0"/>
              </a:rPr>
              <a:t>addestramento</a:t>
            </a:r>
            <a:r>
              <a:rPr lang="it-IT" sz="2000" b="0" i="0" dirty="0">
                <a:effectLst/>
                <a:latin typeface="Montserrat" panose="00000500000000000000" pitchFamily="2" charset="0"/>
              </a:rPr>
              <a:t> di un modello di IA è il processo mediante il quale un sistema apprende come svolgere un compito specifico (</a:t>
            </a:r>
            <a:r>
              <a:rPr lang="it-IT" sz="2000" b="0" i="0" u="sng" dirty="0">
                <a:effectLst/>
                <a:latin typeface="Montserrat" panose="00000500000000000000" pitchFamily="2" charset="0"/>
              </a:rPr>
              <a:t>es</a:t>
            </a:r>
            <a:r>
              <a:rPr lang="it-IT" sz="2000" b="0" i="0" dirty="0">
                <a:effectLst/>
                <a:latin typeface="Montserrat" panose="00000500000000000000" pitchFamily="2" charset="0"/>
              </a:rPr>
              <a:t>: riconoscere volti o predire prezzi), utilizzando dati di esempio forniti.</a:t>
            </a:r>
          </a:p>
          <a:p>
            <a:pPr algn="l"/>
            <a:endParaRPr lang="it-IT" sz="2000" dirty="0">
              <a:latin typeface="Montserrat" panose="00000500000000000000" pitchFamily="2" charset="0"/>
            </a:endParaRPr>
          </a:p>
          <a:p>
            <a:pPr algn="l"/>
            <a:r>
              <a:rPr lang="it-IT" sz="2000" b="1" i="0" dirty="0">
                <a:solidFill>
                  <a:srgbClr val="EFB90E"/>
                </a:solidFill>
                <a:effectLst/>
                <a:latin typeface="Montserrat" panose="00000500000000000000" pitchFamily="2" charset="0"/>
              </a:rPr>
              <a:t>Fasi di addestramento</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Dataset (insieme di dati)</a:t>
            </a:r>
            <a:r>
              <a:rPr lang="it-IT" sz="2000" b="0" i="0" dirty="0">
                <a:solidFill>
                  <a:srgbClr val="000000"/>
                </a:solidFill>
                <a:effectLst/>
                <a:latin typeface="Montserrat" panose="00000500000000000000" pitchFamily="2" charset="0"/>
              </a:rPr>
              <a:t>: Si raccolgono dati, come immagini o frasi, che il modello userà per imparare.</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Funzione di perdita (</a:t>
            </a:r>
            <a:r>
              <a:rPr lang="it-IT" sz="2000" b="1" i="0" dirty="0" err="1">
                <a:solidFill>
                  <a:srgbClr val="000000"/>
                </a:solidFill>
                <a:effectLst/>
                <a:latin typeface="Montserrat" panose="00000500000000000000" pitchFamily="2" charset="0"/>
              </a:rPr>
              <a:t>loss</a:t>
            </a:r>
            <a:r>
              <a:rPr lang="it-IT" sz="2000" b="1" i="0" dirty="0">
                <a:solidFill>
                  <a:srgbClr val="000000"/>
                </a:solidFill>
                <a:effectLst/>
                <a:latin typeface="Montserrat" panose="00000500000000000000" pitchFamily="2" charset="0"/>
              </a:rPr>
              <a:t> </a:t>
            </a:r>
            <a:r>
              <a:rPr lang="it-IT" sz="2000" b="1" i="0" dirty="0" err="1">
                <a:solidFill>
                  <a:srgbClr val="000000"/>
                </a:solidFill>
                <a:effectLst/>
                <a:latin typeface="Montserrat" panose="00000500000000000000" pitchFamily="2" charset="0"/>
              </a:rPr>
              <a:t>function</a:t>
            </a:r>
            <a:r>
              <a:rPr lang="it-IT" sz="2000" b="1" i="0" dirty="0">
                <a:solidFill>
                  <a:srgbClr val="000000"/>
                </a:solidFill>
                <a:effectLst/>
                <a:latin typeface="Montserrat" panose="00000500000000000000" pitchFamily="2" charset="0"/>
              </a:rPr>
              <a:t>)</a:t>
            </a:r>
            <a:r>
              <a:rPr lang="it-IT" sz="2000" b="0" i="0" dirty="0">
                <a:solidFill>
                  <a:srgbClr val="000000"/>
                </a:solidFill>
                <a:effectLst/>
                <a:latin typeface="Montserrat" panose="00000500000000000000" pitchFamily="2" charset="0"/>
              </a:rPr>
              <a:t>: Durante l'addestramento, il modello prova a fare previsioni e calcola quanto sbaglia usando tale funzione. Se sbaglia molto, deve migliorare.</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Ottimizzazione</a:t>
            </a:r>
            <a:r>
              <a:rPr lang="it-IT" sz="2000" b="0" i="0" dirty="0">
                <a:solidFill>
                  <a:srgbClr val="000000"/>
                </a:solidFill>
                <a:effectLst/>
                <a:latin typeface="Montserrat" panose="00000500000000000000" pitchFamily="2" charset="0"/>
              </a:rPr>
              <a:t>: Il modello corregge i suoi errori aggiustando i propri parametri interni. Questo lo aiuta a migliorare con il tempo.</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Iterazioni e epoche</a:t>
            </a:r>
            <a:r>
              <a:rPr lang="it-IT" sz="2000" b="0" i="0" dirty="0">
                <a:solidFill>
                  <a:srgbClr val="000000"/>
                </a:solidFill>
                <a:effectLst/>
                <a:latin typeface="Montserrat" panose="00000500000000000000" pitchFamily="2" charset="0"/>
              </a:rPr>
              <a:t>: Il modello viene addestrato in più passaggi (iterazioni). Dopo ogni passaggio, migliora un po'. Un’</a:t>
            </a:r>
            <a:r>
              <a:rPr lang="it-IT" sz="2000" b="1" i="0" dirty="0">
                <a:solidFill>
                  <a:srgbClr val="000000"/>
                </a:solidFill>
                <a:effectLst/>
                <a:latin typeface="Montserrat" panose="00000500000000000000" pitchFamily="2" charset="0"/>
              </a:rPr>
              <a:t>epoca</a:t>
            </a:r>
            <a:r>
              <a:rPr lang="it-IT" sz="2000" b="0" i="0" dirty="0">
                <a:solidFill>
                  <a:srgbClr val="000000"/>
                </a:solidFill>
                <a:effectLst/>
                <a:latin typeface="Montserrat" panose="00000500000000000000" pitchFamily="2" charset="0"/>
              </a:rPr>
              <a:t> è un ciclo completo attraverso tutti i dati di addestramento. Più epoche significano un modello più addestrato.</a:t>
            </a:r>
          </a:p>
        </p:txBody>
      </p:sp>
    </p:spTree>
    <p:extLst>
      <p:ext uri="{BB962C8B-B14F-4D97-AF65-F5344CB8AC3E}">
        <p14:creationId xmlns:p14="http://schemas.microsoft.com/office/powerpoint/2010/main" val="2058397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3FEEC-3F0C-47FA-076A-BAD94C125B90}"/>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A234B8CF-BEEE-D7D1-6A87-A9E7CC711E22}"/>
              </a:ext>
            </a:extLst>
          </p:cNvPr>
          <p:cNvSpPr txBox="1">
            <a:spLocks/>
          </p:cNvSpPr>
          <p:nvPr/>
        </p:nvSpPr>
        <p:spPr>
          <a:xfrm>
            <a:off x="891705" y="67530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Le paure comuni dietro all'Intelligenza Artificiale</a:t>
            </a:r>
          </a:p>
        </p:txBody>
      </p:sp>
      <p:sp>
        <p:nvSpPr>
          <p:cNvPr id="3" name="CasellaDiTesto 2">
            <a:extLst>
              <a:ext uri="{FF2B5EF4-FFF2-40B4-BE49-F238E27FC236}">
                <a16:creationId xmlns:a16="http://schemas.microsoft.com/office/drawing/2014/main" id="{8818AC2E-9AF4-A5D4-A92E-14D0CA6F56DB}"/>
              </a:ext>
            </a:extLst>
          </p:cNvPr>
          <p:cNvSpPr txBox="1"/>
          <p:nvPr/>
        </p:nvSpPr>
        <p:spPr>
          <a:xfrm>
            <a:off x="453294" y="1402491"/>
            <a:ext cx="11458958" cy="3785652"/>
          </a:xfrm>
          <a:prstGeom prst="rect">
            <a:avLst/>
          </a:prstGeom>
          <a:noFill/>
        </p:spPr>
        <p:txBody>
          <a:bodyPr wrap="square">
            <a:spAutoFit/>
          </a:bodyPr>
          <a:lstStyle/>
          <a:p>
            <a:pPr algn="l"/>
            <a:r>
              <a:rPr lang="it-IT" sz="2000" b="0" i="0" dirty="0">
                <a:effectLst/>
                <a:latin typeface="Montserrat" panose="00000500000000000000" pitchFamily="2" charset="0"/>
              </a:rPr>
              <a:t>Durante l'addestramento, bisogna fare attenzione a </a:t>
            </a:r>
            <a:r>
              <a:rPr lang="it-IT" sz="2000" b="1" i="0" dirty="0">
                <a:effectLst/>
                <a:latin typeface="Montserrat" panose="00000500000000000000" pitchFamily="2" charset="0"/>
              </a:rPr>
              <a:t>due problemi principali</a:t>
            </a:r>
            <a:r>
              <a:rPr lang="it-IT" sz="2000" b="0" i="0" dirty="0">
                <a:effectLst/>
                <a:latin typeface="Montserrat" panose="00000500000000000000" pitchFamily="2" charset="0"/>
              </a:rPr>
              <a:t>:</a:t>
            </a:r>
          </a:p>
          <a:p>
            <a:pPr algn="l"/>
            <a:r>
              <a:rPr lang="it-IT" sz="2000" b="1" i="0" dirty="0">
                <a:solidFill>
                  <a:srgbClr val="EFB90E"/>
                </a:solidFill>
                <a:effectLst/>
                <a:latin typeface="Montserrat" panose="00000500000000000000" pitchFamily="2" charset="0"/>
              </a:rPr>
              <a:t>1. Sotto-addestramento (</a:t>
            </a:r>
            <a:r>
              <a:rPr lang="it-IT" sz="2000" b="1" i="0" dirty="0" err="1">
                <a:solidFill>
                  <a:srgbClr val="EFB90E"/>
                </a:solidFill>
                <a:effectLst/>
                <a:latin typeface="Montserrat" panose="00000500000000000000" pitchFamily="2" charset="0"/>
              </a:rPr>
              <a:t>underfitting</a:t>
            </a:r>
            <a:r>
              <a:rPr lang="it-IT" sz="2000" b="1" i="0" dirty="0">
                <a:solidFill>
                  <a:srgbClr val="EFB90E"/>
                </a:solidFill>
                <a:effectLst/>
                <a:latin typeface="Montserrat" panose="00000500000000000000" pitchFamily="2" charset="0"/>
              </a:rPr>
              <a:t>)</a:t>
            </a:r>
          </a:p>
          <a:p>
            <a:pPr algn="l"/>
            <a:r>
              <a:rPr lang="it-IT" sz="2000" b="0" i="0" dirty="0">
                <a:effectLst/>
                <a:latin typeface="Montserrat" panose="00000500000000000000" pitchFamily="2" charset="0"/>
              </a:rPr>
              <a:t>Il modello </a:t>
            </a:r>
            <a:r>
              <a:rPr lang="it-IT" sz="2000" b="1" i="0" dirty="0">
                <a:effectLst/>
                <a:latin typeface="Montserrat" panose="00000500000000000000" pitchFamily="2" charset="0"/>
              </a:rPr>
              <a:t>non ha imparato abbastanza</a:t>
            </a:r>
            <a:r>
              <a:rPr lang="it-IT" sz="2000" b="0" i="0" dirty="0">
                <a:effectLst/>
                <a:latin typeface="Montserrat" panose="00000500000000000000" pitchFamily="2" charset="0"/>
              </a:rPr>
              <a:t> dai dati di addestramento e non riesce a fare previsioni precise nemmeno su di essi.</a:t>
            </a:r>
            <a:br>
              <a:rPr lang="it-IT" sz="2000" b="0" i="0" dirty="0">
                <a:effectLst/>
                <a:latin typeface="Montserrat" panose="00000500000000000000" pitchFamily="2" charset="0"/>
              </a:rPr>
            </a:br>
            <a:r>
              <a:rPr lang="it-IT" sz="2000" b="0" i="0" u="sng" dirty="0">
                <a:effectLst/>
                <a:latin typeface="Montserrat" panose="00000500000000000000" pitchFamily="2" charset="0"/>
              </a:rPr>
              <a:t>Esempio</a:t>
            </a:r>
            <a:r>
              <a:rPr lang="it-IT" sz="2000" b="0" i="0" dirty="0">
                <a:effectLst/>
                <a:latin typeface="Montserrat" panose="00000500000000000000" pitchFamily="2" charset="0"/>
              </a:rPr>
              <a:t>: Modello che deve </a:t>
            </a:r>
            <a:r>
              <a:rPr lang="it-IT" sz="2000" b="0" i="0" dirty="0" err="1">
                <a:effectLst/>
                <a:latin typeface="Montserrat" panose="00000500000000000000" pitchFamily="2" charset="0"/>
              </a:rPr>
              <a:t>rinoscere</a:t>
            </a:r>
            <a:r>
              <a:rPr lang="it-IT" sz="2000" b="0" i="0" dirty="0">
                <a:effectLst/>
                <a:latin typeface="Montserrat" panose="00000500000000000000" pitchFamily="2" charset="0"/>
              </a:rPr>
              <a:t> degli animali è troppo semplice per capire la differenza tra "cani" e "gatti".</a:t>
            </a:r>
          </a:p>
          <a:p>
            <a:pPr algn="l"/>
            <a:endParaRPr lang="it-IT" sz="2000" b="0" i="0" dirty="0">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2. Sovra-addestramento (</a:t>
            </a:r>
            <a:r>
              <a:rPr lang="it-IT" sz="2000" b="1" i="0" dirty="0" err="1">
                <a:solidFill>
                  <a:srgbClr val="EFB90E"/>
                </a:solidFill>
                <a:effectLst/>
                <a:latin typeface="Montserrat" panose="00000500000000000000" pitchFamily="2" charset="0"/>
              </a:rPr>
              <a:t>overfitting</a:t>
            </a:r>
            <a:r>
              <a:rPr lang="it-IT" sz="2000" b="1" i="0" dirty="0">
                <a:solidFill>
                  <a:srgbClr val="EFB90E"/>
                </a:solidFill>
                <a:effectLst/>
                <a:latin typeface="Montserrat" panose="00000500000000000000" pitchFamily="2" charset="0"/>
              </a:rPr>
              <a:t>)</a:t>
            </a:r>
          </a:p>
          <a:p>
            <a:pPr algn="l"/>
            <a:r>
              <a:rPr lang="it-IT" sz="2000" b="0" i="0" dirty="0">
                <a:effectLst/>
                <a:latin typeface="Montserrat" panose="00000500000000000000" pitchFamily="2" charset="0"/>
              </a:rPr>
              <a:t>Il modello ha imparato così bene i dati di addestramento che</a:t>
            </a:r>
            <a:r>
              <a:rPr lang="it-IT" sz="2000" b="1" i="0" dirty="0">
                <a:effectLst/>
                <a:latin typeface="Montserrat" panose="00000500000000000000" pitchFamily="2" charset="0"/>
              </a:rPr>
              <a:t> diventa "troppo specifico"</a:t>
            </a:r>
            <a:r>
              <a:rPr lang="it-IT" sz="2000" b="0" i="0" dirty="0">
                <a:effectLst/>
                <a:latin typeface="Montserrat" panose="00000500000000000000" pitchFamily="2" charset="0"/>
              </a:rPr>
              <a:t>, non riuscendo a generalizzare bene su nuovi dati.</a:t>
            </a:r>
            <a:br>
              <a:rPr lang="it-IT" sz="2000" b="0" i="0" dirty="0">
                <a:effectLst/>
                <a:latin typeface="Montserrat" panose="00000500000000000000" pitchFamily="2" charset="0"/>
              </a:rPr>
            </a:br>
            <a:r>
              <a:rPr lang="it-IT" sz="2000" b="0" i="0" u="sng" dirty="0">
                <a:effectLst/>
                <a:latin typeface="Montserrat" panose="00000500000000000000" pitchFamily="2" charset="0"/>
              </a:rPr>
              <a:t>Esempio</a:t>
            </a:r>
            <a:r>
              <a:rPr lang="it-IT" sz="2000" b="0" i="0" dirty="0">
                <a:effectLst/>
                <a:latin typeface="Montserrat" panose="00000500000000000000" pitchFamily="2" charset="0"/>
              </a:rPr>
              <a:t>: Modello che deve riconoscere degli animali riesce a </a:t>
            </a:r>
            <a:r>
              <a:rPr lang="it-IT" sz="2000" b="0" i="0" dirty="0" err="1">
                <a:effectLst/>
                <a:latin typeface="Montserrat" panose="00000500000000000000" pitchFamily="2" charset="0"/>
              </a:rPr>
              <a:t>rinoscere</a:t>
            </a:r>
            <a:r>
              <a:rPr lang="it-IT" sz="2000" b="0" i="0" dirty="0">
                <a:effectLst/>
                <a:latin typeface="Montserrat" panose="00000500000000000000" pitchFamily="2" charset="0"/>
              </a:rPr>
              <a:t> molto bene solo i cani e i gatti che ha "visto" durante la fase di addestramento.</a:t>
            </a:r>
          </a:p>
        </p:txBody>
      </p:sp>
      <p:pic>
        <p:nvPicPr>
          <p:cNvPr id="5" name="Immagine 4">
            <a:extLst>
              <a:ext uri="{FF2B5EF4-FFF2-40B4-BE49-F238E27FC236}">
                <a16:creationId xmlns:a16="http://schemas.microsoft.com/office/drawing/2014/main" id="{72375D99-CB2F-9680-4270-DFCC46DAF577}"/>
              </a:ext>
            </a:extLst>
          </p:cNvPr>
          <p:cNvPicPr>
            <a:picLocks noChangeAspect="1"/>
          </p:cNvPicPr>
          <p:nvPr/>
        </p:nvPicPr>
        <p:blipFill>
          <a:blip r:embed="rId2"/>
          <a:stretch>
            <a:fillRect/>
          </a:stretch>
        </p:blipFill>
        <p:spPr>
          <a:xfrm>
            <a:off x="4118966" y="5300338"/>
            <a:ext cx="3954064" cy="1557662"/>
          </a:xfrm>
          <a:prstGeom prst="rect">
            <a:avLst/>
          </a:prstGeom>
        </p:spPr>
      </p:pic>
    </p:spTree>
    <p:extLst>
      <p:ext uri="{BB962C8B-B14F-4D97-AF65-F5344CB8AC3E}">
        <p14:creationId xmlns:p14="http://schemas.microsoft.com/office/powerpoint/2010/main" val="2172975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45601-4A90-A139-3BBF-637027FB09FD}"/>
            </a:ext>
          </a:extLst>
        </p:cNvPr>
        <p:cNvGrpSpPr/>
        <p:nvPr/>
      </p:nvGrpSpPr>
      <p:grpSpPr>
        <a:xfrm>
          <a:off x="0" y="0"/>
          <a:ext cx="0" cy="0"/>
          <a:chOff x="0" y="0"/>
          <a:chExt cx="0" cy="0"/>
        </a:xfrm>
      </p:grpSpPr>
      <p:pic>
        <p:nvPicPr>
          <p:cNvPr id="6" name="Immagine 5" descr="Immagine che contiene testo, schermata, Composizione digitale, Modellazione 3D&#10;&#10;Descrizione generata automaticamente">
            <a:extLst>
              <a:ext uri="{FF2B5EF4-FFF2-40B4-BE49-F238E27FC236}">
                <a16:creationId xmlns:a16="http://schemas.microsoft.com/office/drawing/2014/main" id="{19D5FCD0-BDA0-8500-66B7-6EF71ACB9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804" y="2762180"/>
            <a:ext cx="5862392" cy="3517435"/>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9" name="CasellaDiTesto 8">
            <a:extLst>
              <a:ext uri="{FF2B5EF4-FFF2-40B4-BE49-F238E27FC236}">
                <a16:creationId xmlns:a16="http://schemas.microsoft.com/office/drawing/2014/main" id="{69D80522-25AB-DEF2-9E15-2065018E4571}"/>
              </a:ext>
            </a:extLst>
          </p:cNvPr>
          <p:cNvSpPr txBox="1"/>
          <p:nvPr/>
        </p:nvSpPr>
        <p:spPr>
          <a:xfrm>
            <a:off x="2095500" y="842632"/>
            <a:ext cx="8001000"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en-US" dirty="0"/>
              <a:t>IA, Machine Learning e Deep Learning</a:t>
            </a:r>
          </a:p>
        </p:txBody>
      </p:sp>
      <p:sp>
        <p:nvSpPr>
          <p:cNvPr id="10" name="CasellaDiTesto 9">
            <a:extLst>
              <a:ext uri="{FF2B5EF4-FFF2-40B4-BE49-F238E27FC236}">
                <a16:creationId xmlns:a16="http://schemas.microsoft.com/office/drawing/2014/main" id="{0725B30F-1C5D-9768-051E-A3E2C82861CE}"/>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Come funziona l’intelligenza artificiale</a:t>
            </a:r>
          </a:p>
        </p:txBody>
      </p:sp>
    </p:spTree>
    <p:extLst>
      <p:ext uri="{BB962C8B-B14F-4D97-AF65-F5344CB8AC3E}">
        <p14:creationId xmlns:p14="http://schemas.microsoft.com/office/powerpoint/2010/main" val="1768893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87786-E4BC-2ED5-CE1E-06470590D943}"/>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AE468055-A618-BBE5-DF93-668E2D10DF6E}"/>
              </a:ext>
            </a:extLst>
          </p:cNvPr>
          <p:cNvSpPr txBox="1">
            <a:spLocks/>
          </p:cNvSpPr>
          <p:nvPr/>
        </p:nvSpPr>
        <p:spPr>
          <a:xfrm>
            <a:off x="891705" y="67530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Differenza tra IA, Machine Learning e Deep Learning</a:t>
            </a:r>
          </a:p>
        </p:txBody>
      </p:sp>
      <p:sp>
        <p:nvSpPr>
          <p:cNvPr id="3" name="CasellaDiTesto 2">
            <a:extLst>
              <a:ext uri="{FF2B5EF4-FFF2-40B4-BE49-F238E27FC236}">
                <a16:creationId xmlns:a16="http://schemas.microsoft.com/office/drawing/2014/main" id="{B7E5E216-EB0B-BD68-2F04-8F6F31C082D2}"/>
              </a:ext>
            </a:extLst>
          </p:cNvPr>
          <p:cNvSpPr txBox="1"/>
          <p:nvPr/>
        </p:nvSpPr>
        <p:spPr>
          <a:xfrm>
            <a:off x="891705" y="1446559"/>
            <a:ext cx="10213297" cy="1323439"/>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Quando si parla di </a:t>
            </a:r>
            <a:r>
              <a:rPr lang="it-IT" sz="2000" b="1" i="0" dirty="0">
                <a:solidFill>
                  <a:srgbClr val="121B37"/>
                </a:solidFill>
                <a:effectLst/>
                <a:latin typeface="Montserrat" panose="00000500000000000000" pitchFamily="2" charset="0"/>
              </a:rPr>
              <a:t>Intelligenza Artificiale</a:t>
            </a:r>
            <a:r>
              <a:rPr lang="it-IT" sz="2000" b="0" i="0" dirty="0">
                <a:solidFill>
                  <a:srgbClr val="121B37"/>
                </a:solidFill>
                <a:effectLst/>
                <a:latin typeface="Montserrat" panose="00000500000000000000" pitchFamily="2" charset="0"/>
              </a:rPr>
              <a:t> (IA), emergono frequentemente termini come </a:t>
            </a:r>
            <a:r>
              <a:rPr lang="it-IT" sz="2000" b="1" i="0" dirty="0">
                <a:solidFill>
                  <a:srgbClr val="121B37"/>
                </a:solidFill>
                <a:effectLst/>
                <a:latin typeface="Montserrat" panose="00000500000000000000" pitchFamily="2" charset="0"/>
              </a:rPr>
              <a:t>Machine Learning</a:t>
            </a:r>
            <a:r>
              <a:rPr lang="it-IT" sz="2000" b="0" i="0" dirty="0">
                <a:solidFill>
                  <a:srgbClr val="121B37"/>
                </a:solidFill>
                <a:effectLst/>
                <a:latin typeface="Montserrat" panose="00000500000000000000" pitchFamily="2" charset="0"/>
              </a:rPr>
              <a:t> (ML) e </a:t>
            </a:r>
            <a:r>
              <a:rPr lang="it-IT" sz="2000" b="1" i="0" dirty="0">
                <a:solidFill>
                  <a:srgbClr val="121B37"/>
                </a:solidFill>
                <a:effectLst/>
                <a:latin typeface="Montserrat" panose="00000500000000000000" pitchFamily="2" charset="0"/>
              </a:rPr>
              <a:t>Deep Learning</a:t>
            </a:r>
            <a:r>
              <a:rPr lang="it-IT" sz="2000" b="0" i="0" dirty="0">
                <a:solidFill>
                  <a:srgbClr val="121B37"/>
                </a:solidFill>
                <a:effectLst/>
                <a:latin typeface="Montserrat" panose="00000500000000000000" pitchFamily="2" charset="0"/>
              </a:rPr>
              <a:t> (DL). Sebbene siano collegati, si riferiscono a concetti distinti. In questa lezione, esploreremo le differenze e il legame tra queste tecnologie.</a:t>
            </a:r>
            <a:endParaRPr lang="it-IT" sz="2000" b="0" i="0" dirty="0">
              <a:effectLst/>
              <a:latin typeface="Montserrat" panose="00000500000000000000" pitchFamily="2" charset="0"/>
            </a:endParaRPr>
          </a:p>
        </p:txBody>
      </p:sp>
      <p:pic>
        <p:nvPicPr>
          <p:cNvPr id="6" name="Immagine 5">
            <a:extLst>
              <a:ext uri="{FF2B5EF4-FFF2-40B4-BE49-F238E27FC236}">
                <a16:creationId xmlns:a16="http://schemas.microsoft.com/office/drawing/2014/main" id="{D270E350-5B82-C226-F4E9-FD8A95D4E690}"/>
              </a:ext>
            </a:extLst>
          </p:cNvPr>
          <p:cNvPicPr>
            <a:picLocks noChangeAspect="1"/>
          </p:cNvPicPr>
          <p:nvPr/>
        </p:nvPicPr>
        <p:blipFill>
          <a:blip r:embed="rId2"/>
          <a:stretch>
            <a:fillRect/>
          </a:stretch>
        </p:blipFill>
        <p:spPr>
          <a:xfrm>
            <a:off x="4265851" y="3227941"/>
            <a:ext cx="3465004" cy="3263227"/>
          </a:xfrm>
          <a:prstGeom prst="rect">
            <a:avLst/>
          </a:prstGeom>
        </p:spPr>
      </p:pic>
    </p:spTree>
    <p:extLst>
      <p:ext uri="{BB962C8B-B14F-4D97-AF65-F5344CB8AC3E}">
        <p14:creationId xmlns:p14="http://schemas.microsoft.com/office/powerpoint/2010/main" val="240676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D439A-7FB1-01C3-DBAB-076CBB3D0A96}"/>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5B716769-1DAE-9037-67B9-71AC1298435C}"/>
              </a:ext>
            </a:extLst>
          </p:cNvPr>
          <p:cNvSpPr txBox="1">
            <a:spLocks/>
          </p:cNvSpPr>
          <p:nvPr/>
        </p:nvSpPr>
        <p:spPr>
          <a:xfrm>
            <a:off x="891705" y="56513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Intelligenza Artificiale (IA)</a:t>
            </a:r>
          </a:p>
        </p:txBody>
      </p:sp>
      <p:sp>
        <p:nvSpPr>
          <p:cNvPr id="3" name="CasellaDiTesto 2">
            <a:extLst>
              <a:ext uri="{FF2B5EF4-FFF2-40B4-BE49-F238E27FC236}">
                <a16:creationId xmlns:a16="http://schemas.microsoft.com/office/drawing/2014/main" id="{4E229C9E-AD96-3AD2-99C4-ADC83B79569C}"/>
              </a:ext>
            </a:extLst>
          </p:cNvPr>
          <p:cNvSpPr txBox="1"/>
          <p:nvPr/>
        </p:nvSpPr>
        <p:spPr>
          <a:xfrm>
            <a:off x="891705" y="2613392"/>
            <a:ext cx="8653128" cy="1631216"/>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L'</a:t>
            </a:r>
            <a:r>
              <a:rPr lang="it-IT" sz="2000" b="1" i="0" dirty="0">
                <a:solidFill>
                  <a:srgbClr val="121B37"/>
                </a:solidFill>
                <a:effectLst/>
                <a:latin typeface="Montserrat" panose="00000500000000000000" pitchFamily="2" charset="0"/>
              </a:rPr>
              <a:t>Intelligenza Artificiale</a:t>
            </a:r>
            <a:r>
              <a:rPr lang="it-IT" sz="2000" b="0" i="0" dirty="0">
                <a:solidFill>
                  <a:srgbClr val="121B37"/>
                </a:solidFill>
                <a:effectLst/>
                <a:latin typeface="Montserrat" panose="00000500000000000000" pitchFamily="2" charset="0"/>
              </a:rPr>
              <a:t> è il concetto generale che si riferisce alla capacità di una macchina di simulare il comportamento umano, in particolare in termini di intelligenza e capacità cognitive. L'IA comprende vari sottocampi e tecniche, incluse le regole logiche, i sistemi esperti e l'apprendimento automatico.</a:t>
            </a:r>
            <a:endParaRPr lang="it-IT" sz="2000" b="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2557308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D5283-CB75-D53A-A7A4-0950322AB037}"/>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0F882BF8-73F4-9B11-3950-BAC68BFA3B39}"/>
              </a:ext>
            </a:extLst>
          </p:cNvPr>
          <p:cNvSpPr txBox="1">
            <a:spLocks/>
          </p:cNvSpPr>
          <p:nvPr/>
        </p:nvSpPr>
        <p:spPr>
          <a:xfrm>
            <a:off x="891705" y="56513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Machine Learning (ML)</a:t>
            </a:r>
          </a:p>
        </p:txBody>
      </p:sp>
      <p:sp>
        <p:nvSpPr>
          <p:cNvPr id="3" name="CasellaDiTesto 2">
            <a:extLst>
              <a:ext uri="{FF2B5EF4-FFF2-40B4-BE49-F238E27FC236}">
                <a16:creationId xmlns:a16="http://schemas.microsoft.com/office/drawing/2014/main" id="{4FCF3308-D701-2CE5-9993-920C02AB76F6}"/>
              </a:ext>
            </a:extLst>
          </p:cNvPr>
          <p:cNvSpPr txBox="1"/>
          <p:nvPr/>
        </p:nvSpPr>
        <p:spPr>
          <a:xfrm>
            <a:off x="891705" y="1300063"/>
            <a:ext cx="10730429" cy="5324535"/>
          </a:xfrm>
          <a:prstGeom prst="rect">
            <a:avLst/>
          </a:prstGeom>
          <a:noFill/>
        </p:spPr>
        <p:txBody>
          <a:bodyPr wrap="square">
            <a:spAutoFit/>
          </a:bodyPr>
          <a:lstStyle/>
          <a:p>
            <a:pPr algn="l"/>
            <a:r>
              <a:rPr lang="it-IT" sz="2000" b="0" i="0" dirty="0">
                <a:effectLst/>
                <a:latin typeface="Montserrat" panose="00000500000000000000" pitchFamily="2" charset="0"/>
              </a:rPr>
              <a:t>Il </a:t>
            </a:r>
            <a:r>
              <a:rPr lang="it-IT" sz="2000" b="1" i="0" dirty="0">
                <a:effectLst/>
                <a:latin typeface="Montserrat" panose="00000500000000000000" pitchFamily="2" charset="0"/>
              </a:rPr>
              <a:t>Machine Learning</a:t>
            </a:r>
            <a:r>
              <a:rPr lang="it-IT" sz="2000" b="0" i="0" dirty="0">
                <a:effectLst/>
                <a:latin typeface="Montserrat" panose="00000500000000000000" pitchFamily="2" charset="0"/>
              </a:rPr>
              <a:t> è una sotto-disciplina dell'IA che si concentra sull'apprendimento dai </a:t>
            </a:r>
            <a:r>
              <a:rPr lang="it-IT" sz="2000" b="1" i="0" dirty="0">
                <a:effectLst/>
                <a:latin typeface="Montserrat" panose="00000500000000000000" pitchFamily="2" charset="0"/>
              </a:rPr>
              <a:t>dati</a:t>
            </a:r>
            <a:r>
              <a:rPr lang="it-IT" sz="2000" b="0" i="0" dirty="0">
                <a:effectLst/>
                <a:latin typeface="Montserrat" panose="00000500000000000000" pitchFamily="2" charset="0"/>
              </a:rPr>
              <a:t>.</a:t>
            </a:r>
          </a:p>
          <a:p>
            <a:pPr algn="l"/>
            <a:br>
              <a:rPr lang="it-IT" sz="2000" b="1" i="0" dirty="0">
                <a:solidFill>
                  <a:srgbClr val="EFB90E"/>
                </a:solidFill>
                <a:effectLst/>
                <a:latin typeface="Montserrat" panose="00000500000000000000" pitchFamily="2" charset="0"/>
              </a:rPr>
            </a:br>
            <a:r>
              <a:rPr lang="it-IT" sz="2000" b="1" i="0" dirty="0">
                <a:solidFill>
                  <a:srgbClr val="EFB90E"/>
                </a:solidFill>
                <a:effectLst/>
                <a:latin typeface="Montserrat" panose="00000500000000000000" pitchFamily="2" charset="0"/>
              </a:rPr>
              <a:t>Tipi di Machine Learning</a:t>
            </a:r>
          </a:p>
          <a:p>
            <a:pPr marL="457200" indent="-457200" algn="l">
              <a:buFont typeface="+mj-lt"/>
              <a:buAutoNum type="arabicPeriod"/>
            </a:pPr>
            <a:r>
              <a:rPr lang="it-IT" sz="2000" b="1" i="0" dirty="0">
                <a:solidFill>
                  <a:srgbClr val="000000"/>
                </a:solidFill>
                <a:effectLst/>
                <a:latin typeface="Montserrat" panose="00000500000000000000" pitchFamily="2" charset="0"/>
              </a:rPr>
              <a:t>Apprendimento supervisionato</a:t>
            </a:r>
            <a:r>
              <a:rPr lang="it-IT" sz="2000" b="0" i="0" dirty="0">
                <a:solidFill>
                  <a:srgbClr val="000000"/>
                </a:solidFill>
                <a:effectLst/>
                <a:latin typeface="Montserrat" panose="00000500000000000000" pitchFamily="2" charset="0"/>
              </a:rPr>
              <a:t>: il sistema viene addestrato con </a:t>
            </a:r>
            <a:r>
              <a:rPr lang="it-IT" sz="2000" b="1" i="0" dirty="0">
                <a:solidFill>
                  <a:srgbClr val="000000"/>
                </a:solidFill>
                <a:effectLst/>
                <a:latin typeface="Montserrat" panose="00000500000000000000" pitchFamily="2" charset="0"/>
              </a:rPr>
              <a:t>dati etichettati</a:t>
            </a:r>
            <a:r>
              <a:rPr lang="it-IT" sz="2000" b="0" i="0" dirty="0">
                <a:solidFill>
                  <a:srgbClr val="000000"/>
                </a:solidFill>
                <a:effectLst/>
                <a:latin typeface="Montserrat" panose="00000500000000000000" pitchFamily="2" charset="0"/>
              </a:rPr>
              <a:t>, cioè con input e output noti.</a:t>
            </a:r>
            <a:br>
              <a:rPr lang="it-IT" sz="2000" b="0" i="0" dirty="0">
                <a:solidFill>
                  <a:srgbClr val="000000"/>
                </a:solidFill>
                <a:effectLst/>
                <a:latin typeface="Montserrat" panose="00000500000000000000" pitchFamily="2" charset="0"/>
              </a:rPr>
            </a:br>
            <a:r>
              <a:rPr lang="it-IT" sz="2000" b="0" i="0" u="sng" dirty="0">
                <a:solidFill>
                  <a:srgbClr val="000000"/>
                </a:solidFill>
                <a:effectLst/>
                <a:latin typeface="Montserrat" panose="00000500000000000000" pitchFamily="2" charset="0"/>
              </a:rPr>
              <a:t>Esempio</a:t>
            </a:r>
            <a:r>
              <a:rPr lang="it-IT" sz="2000" b="0" i="0" dirty="0">
                <a:solidFill>
                  <a:srgbClr val="000000"/>
                </a:solidFill>
                <a:effectLst/>
                <a:latin typeface="Montserrat" panose="00000500000000000000" pitchFamily="2" charset="0"/>
              </a:rPr>
              <a:t>: si forniscono al modello migliaia di immagini etichettate in "cani" o "gatti", permettendogli di distinguere tra i due esaminando le loro caratteristiche (feature).</a:t>
            </a:r>
          </a:p>
          <a:p>
            <a:pPr marL="457200" indent="-457200" algn="l">
              <a:buFont typeface="+mj-lt"/>
              <a:buAutoNum type="arabicPeriod"/>
            </a:pPr>
            <a:r>
              <a:rPr lang="it-IT" sz="2000" b="1" i="0" dirty="0">
                <a:solidFill>
                  <a:srgbClr val="000000"/>
                </a:solidFill>
                <a:effectLst/>
                <a:latin typeface="Montserrat" panose="00000500000000000000" pitchFamily="2" charset="0"/>
              </a:rPr>
              <a:t>Apprendimento non supervisionato</a:t>
            </a:r>
            <a:r>
              <a:rPr lang="it-IT" sz="2000" b="0" i="0" dirty="0">
                <a:solidFill>
                  <a:srgbClr val="000000"/>
                </a:solidFill>
                <a:effectLst/>
                <a:latin typeface="Montserrat" panose="00000500000000000000" pitchFamily="2" charset="0"/>
              </a:rPr>
              <a:t>: il sistema cerca </a:t>
            </a:r>
            <a:r>
              <a:rPr lang="it-IT" sz="2000" b="1" i="0" dirty="0">
                <a:solidFill>
                  <a:srgbClr val="000000"/>
                </a:solidFill>
                <a:effectLst/>
                <a:latin typeface="Montserrat" panose="00000500000000000000" pitchFamily="2" charset="0"/>
              </a:rPr>
              <a:t>schemi nascosti nei dati senza etichette</a:t>
            </a:r>
            <a:r>
              <a:rPr lang="it-IT" sz="2000" b="0" i="0" dirty="0">
                <a:solidFill>
                  <a:srgbClr val="000000"/>
                </a:solidFill>
                <a:effectLst/>
                <a:latin typeface="Montserrat" panose="00000500000000000000" pitchFamily="2" charset="0"/>
              </a:rPr>
              <a:t>.</a:t>
            </a:r>
            <a:br>
              <a:rPr lang="it-IT" sz="2000" b="0" i="0" dirty="0">
                <a:solidFill>
                  <a:srgbClr val="000000"/>
                </a:solidFill>
                <a:effectLst/>
                <a:latin typeface="Montserrat" panose="00000500000000000000" pitchFamily="2" charset="0"/>
              </a:rPr>
            </a:br>
            <a:r>
              <a:rPr lang="it-IT" sz="2000" b="0" i="0" u="sng" dirty="0">
                <a:solidFill>
                  <a:srgbClr val="000000"/>
                </a:solidFill>
                <a:effectLst/>
                <a:latin typeface="Montserrat" panose="00000500000000000000" pitchFamily="2" charset="0"/>
              </a:rPr>
              <a:t>Esempio</a:t>
            </a:r>
            <a:r>
              <a:rPr lang="it-IT" sz="2000" b="0" i="0" dirty="0">
                <a:solidFill>
                  <a:srgbClr val="000000"/>
                </a:solidFill>
                <a:effectLst/>
                <a:latin typeface="Montserrat" panose="00000500000000000000" pitchFamily="2" charset="0"/>
              </a:rPr>
              <a:t>: clustering, dove il modello raggruppa dati simili senza sapere quali siano le categorie.</a:t>
            </a:r>
          </a:p>
          <a:p>
            <a:pPr marL="457200" indent="-457200" algn="l">
              <a:buFont typeface="+mj-lt"/>
              <a:buAutoNum type="arabicPeriod"/>
            </a:pPr>
            <a:r>
              <a:rPr lang="it-IT" sz="2000" b="1" i="0" dirty="0">
                <a:solidFill>
                  <a:srgbClr val="000000"/>
                </a:solidFill>
                <a:effectLst/>
                <a:latin typeface="Montserrat" panose="00000500000000000000" pitchFamily="2" charset="0"/>
              </a:rPr>
              <a:t>Apprendimento per rinforzo</a:t>
            </a:r>
            <a:r>
              <a:rPr lang="it-IT" sz="2000" b="0" i="0" dirty="0">
                <a:solidFill>
                  <a:srgbClr val="000000"/>
                </a:solidFill>
                <a:effectLst/>
                <a:latin typeface="Montserrat" panose="00000500000000000000" pitchFamily="2" charset="0"/>
              </a:rPr>
              <a:t>: l'algoritmo impara attraverso </a:t>
            </a:r>
            <a:r>
              <a:rPr lang="it-IT" sz="2000" b="1" i="0" dirty="0">
                <a:solidFill>
                  <a:srgbClr val="000000"/>
                </a:solidFill>
                <a:effectLst/>
                <a:latin typeface="Montserrat" panose="00000500000000000000" pitchFamily="2" charset="0"/>
              </a:rPr>
              <a:t>feedback</a:t>
            </a:r>
            <a:r>
              <a:rPr lang="it-IT" sz="2000" b="0" i="0" dirty="0">
                <a:solidFill>
                  <a:srgbClr val="000000"/>
                </a:solidFill>
                <a:effectLst/>
                <a:latin typeface="Montserrat" panose="00000500000000000000" pitchFamily="2" charset="0"/>
              </a:rPr>
              <a:t> positivo o negativo basato sulle sue azioni. Viene spesso utilizzato in giochi e robotica, dove il sistema riceve ricompense per azioni corrette e penalità per azioni sbagliate.</a:t>
            </a:r>
          </a:p>
        </p:txBody>
      </p:sp>
    </p:spTree>
    <p:extLst>
      <p:ext uri="{BB962C8B-B14F-4D97-AF65-F5344CB8AC3E}">
        <p14:creationId xmlns:p14="http://schemas.microsoft.com/office/powerpoint/2010/main" val="2105036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677A8BD-D05A-3077-AC2A-CE1BE7F5E4B5}"/>
              </a:ext>
            </a:extLst>
          </p:cNvPr>
          <p:cNvSpPr>
            <a:spLocks noGrp="1"/>
          </p:cNvSpPr>
          <p:nvPr>
            <p:ph idx="1"/>
          </p:nvPr>
        </p:nvSpPr>
        <p:spPr>
          <a:xfrm>
            <a:off x="891707" y="2277317"/>
            <a:ext cx="10515600" cy="4057382"/>
          </a:xfrm>
        </p:spPr>
        <p:txBody>
          <a:bodyPr>
            <a:normAutofit/>
          </a:bodyPr>
          <a:lstStyle/>
          <a:p>
            <a:pPr marL="0" indent="0" algn="l">
              <a:buNone/>
            </a:pPr>
            <a:r>
              <a:rPr lang="it-IT" sz="2000" b="0" i="0" dirty="0">
                <a:effectLst/>
                <a:latin typeface="Montserrat" panose="00000500000000000000" pitchFamily="2" charset="0"/>
              </a:rPr>
              <a:t>L'</a:t>
            </a:r>
            <a:r>
              <a:rPr lang="it-IT" sz="2000" b="1" i="0" dirty="0">
                <a:effectLst/>
                <a:latin typeface="Montserrat" panose="00000500000000000000" pitchFamily="2" charset="0"/>
              </a:rPr>
              <a:t>Intelligenza Artificiale (IA)</a:t>
            </a:r>
            <a:r>
              <a:rPr lang="it-IT" sz="2000" b="0" i="0" dirty="0">
                <a:effectLst/>
                <a:latin typeface="Montserrat" panose="00000500000000000000" pitchFamily="2" charset="0"/>
              </a:rPr>
              <a:t> è una tecnologia che permette ai computer di svolgere attività che solitamente richiederebbero l'intelligenza umana. In altre parole, l'IA cerca di </a:t>
            </a:r>
            <a:r>
              <a:rPr lang="it-IT" sz="2000" b="1" i="0" dirty="0">
                <a:effectLst/>
                <a:latin typeface="Montserrat" panose="00000500000000000000" pitchFamily="2" charset="0"/>
              </a:rPr>
              <a:t>"insegnare" alle macchine a pensare</a:t>
            </a:r>
            <a:r>
              <a:rPr lang="it-IT" sz="2000" b="0" i="0" dirty="0">
                <a:effectLst/>
                <a:latin typeface="Montserrat" panose="00000500000000000000" pitchFamily="2" charset="0"/>
              </a:rPr>
              <a:t>, </a:t>
            </a:r>
            <a:r>
              <a:rPr lang="it-IT" sz="2000" b="1" i="0" dirty="0">
                <a:effectLst/>
                <a:latin typeface="Montserrat" panose="00000500000000000000" pitchFamily="2" charset="0"/>
              </a:rPr>
              <a:t>prendere decisioni</a:t>
            </a:r>
            <a:r>
              <a:rPr lang="it-IT" sz="2000" b="0" i="0" dirty="0">
                <a:effectLst/>
                <a:latin typeface="Montserrat" panose="00000500000000000000" pitchFamily="2" charset="0"/>
              </a:rPr>
              <a:t> e </a:t>
            </a:r>
            <a:r>
              <a:rPr lang="it-IT" sz="2000" b="1" i="0" dirty="0">
                <a:effectLst/>
                <a:latin typeface="Montserrat" panose="00000500000000000000" pitchFamily="2" charset="0"/>
              </a:rPr>
              <a:t>risolvere problemi in modo autonomo.</a:t>
            </a:r>
          </a:p>
          <a:p>
            <a:pPr marL="0" indent="0" algn="l">
              <a:buNone/>
            </a:pPr>
            <a:endParaRPr lang="it-IT" sz="2000" b="0" i="0" dirty="0">
              <a:effectLst/>
              <a:latin typeface="Montserrat" panose="00000500000000000000" pitchFamily="2" charset="0"/>
            </a:endParaRPr>
          </a:p>
          <a:p>
            <a:pPr marL="0" indent="0" algn="l">
              <a:buNone/>
            </a:pPr>
            <a:r>
              <a:rPr lang="it-IT" sz="2000" b="0" i="0" dirty="0">
                <a:effectLst/>
                <a:latin typeface="Montserrat" panose="00000500000000000000" pitchFamily="2" charset="0"/>
              </a:rPr>
              <a:t>Queste macchine sono in grado di apprendere dai </a:t>
            </a:r>
            <a:r>
              <a:rPr lang="it-IT" sz="2000" b="1" i="0" dirty="0">
                <a:effectLst/>
                <a:latin typeface="Montserrat" panose="00000500000000000000" pitchFamily="2" charset="0"/>
              </a:rPr>
              <a:t>dati</a:t>
            </a:r>
            <a:r>
              <a:rPr lang="it-IT" sz="2000" b="0" i="0" dirty="0">
                <a:effectLst/>
                <a:latin typeface="Montserrat" panose="00000500000000000000" pitchFamily="2" charset="0"/>
              </a:rPr>
              <a:t> che ricevono, migliorare le loro performance e prendere decisioni sempre più accurate man mano che accumulano esperienza.</a:t>
            </a:r>
          </a:p>
        </p:txBody>
      </p:sp>
      <p:sp>
        <p:nvSpPr>
          <p:cNvPr id="4" name="Titolo 1">
            <a:extLst>
              <a:ext uri="{FF2B5EF4-FFF2-40B4-BE49-F238E27FC236}">
                <a16:creationId xmlns:a16="http://schemas.microsoft.com/office/drawing/2014/main" id="{5186FB32-C298-5398-6766-0E9253500902}"/>
              </a:ext>
            </a:extLst>
          </p:cNvPr>
          <p:cNvSpPr txBox="1">
            <a:spLocks/>
          </p:cNvSpPr>
          <p:nvPr/>
        </p:nvSpPr>
        <p:spPr>
          <a:xfrm>
            <a:off x="891707" y="341523"/>
            <a:ext cx="10408586" cy="999334"/>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r>
              <a:rPr lang="it-IT" sz="3000" b="1" i="0" dirty="0">
                <a:solidFill>
                  <a:srgbClr val="B700FF"/>
                </a:solidFill>
                <a:effectLst/>
                <a:latin typeface="Montserrat" panose="00000500000000000000" pitchFamily="2" charset="0"/>
              </a:rPr>
              <a:t>Introduzione all'Intelligenza Artificiale</a:t>
            </a:r>
          </a:p>
        </p:txBody>
      </p:sp>
    </p:spTree>
    <p:extLst>
      <p:ext uri="{BB962C8B-B14F-4D97-AF65-F5344CB8AC3E}">
        <p14:creationId xmlns:p14="http://schemas.microsoft.com/office/powerpoint/2010/main" val="3456735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B19C3-9177-B7EF-2B67-923B99FA4B54}"/>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2C12A005-549A-DB70-72AF-AF1476865D05}"/>
              </a:ext>
            </a:extLst>
          </p:cNvPr>
          <p:cNvSpPr txBox="1">
            <a:spLocks/>
          </p:cNvSpPr>
          <p:nvPr/>
        </p:nvSpPr>
        <p:spPr>
          <a:xfrm>
            <a:off x="891705" y="56513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Deep Learning (DL)</a:t>
            </a:r>
          </a:p>
        </p:txBody>
      </p:sp>
      <p:sp>
        <p:nvSpPr>
          <p:cNvPr id="3" name="CasellaDiTesto 2">
            <a:extLst>
              <a:ext uri="{FF2B5EF4-FFF2-40B4-BE49-F238E27FC236}">
                <a16:creationId xmlns:a16="http://schemas.microsoft.com/office/drawing/2014/main" id="{AD6EC8A3-9DAD-616C-CF2F-D7B78001561B}"/>
              </a:ext>
            </a:extLst>
          </p:cNvPr>
          <p:cNvSpPr txBox="1"/>
          <p:nvPr/>
        </p:nvSpPr>
        <p:spPr>
          <a:xfrm>
            <a:off x="891705" y="1267084"/>
            <a:ext cx="10408586" cy="4708981"/>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Il </a:t>
            </a:r>
            <a:r>
              <a:rPr lang="it-IT" sz="2000" b="1" i="0" dirty="0">
                <a:solidFill>
                  <a:srgbClr val="121B37"/>
                </a:solidFill>
                <a:effectLst/>
                <a:latin typeface="Montserrat" panose="00000500000000000000" pitchFamily="2" charset="0"/>
              </a:rPr>
              <a:t>Deep Learning</a:t>
            </a:r>
            <a:r>
              <a:rPr lang="it-IT" sz="2000" b="0" i="0" dirty="0">
                <a:solidFill>
                  <a:srgbClr val="121B37"/>
                </a:solidFill>
                <a:effectLst/>
                <a:latin typeface="Montserrat" panose="00000500000000000000" pitchFamily="2" charset="0"/>
              </a:rPr>
              <a:t> è una sottocategoria del Machine Learning che si distingue per l'uso di </a:t>
            </a:r>
            <a:r>
              <a:rPr lang="it-IT" sz="2000" b="1" i="0" dirty="0">
                <a:solidFill>
                  <a:srgbClr val="121B37"/>
                </a:solidFill>
                <a:effectLst/>
                <a:latin typeface="Montserrat" panose="00000500000000000000" pitchFamily="2" charset="0"/>
              </a:rPr>
              <a:t>reti neurali artificiali</a:t>
            </a:r>
            <a:r>
              <a:rPr lang="it-IT" sz="2000" b="0" i="0" dirty="0">
                <a:solidFill>
                  <a:srgbClr val="121B37"/>
                </a:solidFill>
                <a:effectLst/>
                <a:latin typeface="Montserrat" panose="00000500000000000000" pitchFamily="2" charset="0"/>
              </a:rPr>
              <a:t>, ispirate al cervello umano, che analizzano grandi quantità di dati e ne traggono conoscenza.</a:t>
            </a:r>
          </a:p>
          <a:p>
            <a:pPr algn="l"/>
            <a:endParaRPr lang="it-IT" sz="2000" b="0" i="0" dirty="0">
              <a:solidFill>
                <a:srgbClr val="121B37"/>
              </a:solidFill>
              <a:effectLst/>
              <a:latin typeface="Montserrat" panose="00000500000000000000" pitchFamily="2" charset="0"/>
            </a:endParaRPr>
          </a:p>
          <a:p>
            <a:pPr algn="l"/>
            <a:r>
              <a:rPr lang="it-IT" sz="2000" b="1" i="0" dirty="0">
                <a:solidFill>
                  <a:srgbClr val="EFB90E"/>
                </a:solidFill>
                <a:effectLst/>
                <a:latin typeface="Montserrat" panose="00000500000000000000" pitchFamily="2" charset="0"/>
              </a:rPr>
              <a:t>Caratteristiche del Deep Learning</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Utilizza reti neurali profonde</a:t>
            </a:r>
            <a:r>
              <a:rPr lang="it-IT" sz="2000" b="0" i="0" dirty="0">
                <a:solidFill>
                  <a:srgbClr val="000000"/>
                </a:solidFill>
                <a:effectLst/>
                <a:latin typeface="Montserrat" panose="00000500000000000000" pitchFamily="2" charset="0"/>
              </a:rPr>
              <a:t>: queste reti hanno molti strati (da qui il termine "deep") che consentono una maggiore capacità di astrazione e di apprendimento.</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Apprende autonomamente da grandi quantità di dati</a:t>
            </a:r>
            <a:r>
              <a:rPr lang="it-IT" sz="2000" b="0" i="0" dirty="0">
                <a:solidFill>
                  <a:srgbClr val="000000"/>
                </a:solidFill>
                <a:effectLst/>
                <a:latin typeface="Montserrat" panose="00000500000000000000" pitchFamily="2" charset="0"/>
              </a:rPr>
              <a:t>: richiede enormi dataset per funzionare efficacemente, sfruttando la potenza computazionale dei moderni hardware.</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Ottimizzato per compiti complessi</a:t>
            </a:r>
            <a:r>
              <a:rPr lang="it-IT" sz="2000" b="0" i="0" dirty="0">
                <a:solidFill>
                  <a:srgbClr val="000000"/>
                </a:solidFill>
                <a:effectLst/>
                <a:latin typeface="Montserrat" panose="00000500000000000000" pitchFamily="2" charset="0"/>
              </a:rPr>
              <a:t>: ad esempio, il DL è usato nel riconoscimento facciale, nella traduzione automatica e nella generazione di contenuti.</a:t>
            </a:r>
          </a:p>
          <a:p>
            <a:pPr algn="l"/>
            <a:endParaRPr lang="it-IT" sz="2000" b="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1598660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717BE-CD7A-1CD9-84B7-3BE9590C3E02}"/>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08FD25FC-E88B-9B5E-356E-0934555CBA73}"/>
              </a:ext>
            </a:extLst>
          </p:cNvPr>
          <p:cNvSpPr txBox="1">
            <a:spLocks/>
          </p:cNvSpPr>
          <p:nvPr/>
        </p:nvSpPr>
        <p:spPr>
          <a:xfrm>
            <a:off x="891705" y="56513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Deep Learning (DL)</a:t>
            </a:r>
          </a:p>
        </p:txBody>
      </p:sp>
      <p:sp>
        <p:nvSpPr>
          <p:cNvPr id="3" name="CasellaDiTesto 2">
            <a:extLst>
              <a:ext uri="{FF2B5EF4-FFF2-40B4-BE49-F238E27FC236}">
                <a16:creationId xmlns:a16="http://schemas.microsoft.com/office/drawing/2014/main" id="{581E3EFF-5019-E794-FA24-318AEA3F0056}"/>
              </a:ext>
            </a:extLst>
          </p:cNvPr>
          <p:cNvSpPr txBox="1"/>
          <p:nvPr/>
        </p:nvSpPr>
        <p:spPr>
          <a:xfrm>
            <a:off x="891704" y="1496840"/>
            <a:ext cx="10918377" cy="1631216"/>
          </a:xfrm>
          <a:prstGeom prst="rect">
            <a:avLst/>
          </a:prstGeom>
          <a:noFill/>
        </p:spPr>
        <p:txBody>
          <a:bodyPr wrap="square">
            <a:spAutoFit/>
          </a:bodyPr>
          <a:lstStyle/>
          <a:p>
            <a:pPr algn="l"/>
            <a:r>
              <a:rPr lang="it-IT" sz="2000" b="1" i="0" dirty="0">
                <a:solidFill>
                  <a:srgbClr val="EFB90E"/>
                </a:solidFill>
                <a:effectLst/>
                <a:latin typeface="Montserrat" panose="00000500000000000000" pitchFamily="2" charset="0"/>
              </a:rPr>
              <a:t>Struttura delle Reti Neurali Artificiali</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Strato d'ingresso</a:t>
            </a:r>
            <a:r>
              <a:rPr lang="it-IT" sz="2000" b="0" i="0" dirty="0">
                <a:solidFill>
                  <a:srgbClr val="000000"/>
                </a:solidFill>
                <a:effectLst/>
                <a:latin typeface="Montserrat" panose="00000500000000000000" pitchFamily="2" charset="0"/>
              </a:rPr>
              <a:t>: riceve i dati grezzi.</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Strati nascosti</a:t>
            </a:r>
            <a:r>
              <a:rPr lang="it-IT" sz="2000" b="0" i="0" dirty="0">
                <a:solidFill>
                  <a:srgbClr val="000000"/>
                </a:solidFill>
                <a:effectLst/>
                <a:latin typeface="Montserrat" panose="00000500000000000000" pitchFamily="2" charset="0"/>
              </a:rPr>
              <a:t>: elaborano i dati a diversi livelli di complessità, estraendo caratteristiche e pattern.</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Strato di uscita</a:t>
            </a:r>
            <a:r>
              <a:rPr lang="it-IT" sz="2000" b="0" i="0" dirty="0">
                <a:solidFill>
                  <a:srgbClr val="000000"/>
                </a:solidFill>
                <a:effectLst/>
                <a:latin typeface="Montserrat" panose="00000500000000000000" pitchFamily="2" charset="0"/>
              </a:rPr>
              <a:t>: produce la previsione o il risultato finale.</a:t>
            </a:r>
          </a:p>
        </p:txBody>
      </p:sp>
      <p:pic>
        <p:nvPicPr>
          <p:cNvPr id="5" name="Immagine 4">
            <a:extLst>
              <a:ext uri="{FF2B5EF4-FFF2-40B4-BE49-F238E27FC236}">
                <a16:creationId xmlns:a16="http://schemas.microsoft.com/office/drawing/2014/main" id="{EE67ABCD-074E-9F61-BDEA-DA1CA115EB4D}"/>
              </a:ext>
            </a:extLst>
          </p:cNvPr>
          <p:cNvPicPr>
            <a:picLocks noChangeAspect="1"/>
          </p:cNvPicPr>
          <p:nvPr/>
        </p:nvPicPr>
        <p:blipFill>
          <a:blip r:embed="rId2"/>
          <a:stretch>
            <a:fillRect/>
          </a:stretch>
        </p:blipFill>
        <p:spPr>
          <a:xfrm>
            <a:off x="4072558" y="3576057"/>
            <a:ext cx="4046879" cy="2960469"/>
          </a:xfrm>
          <a:prstGeom prst="rect">
            <a:avLst/>
          </a:prstGeom>
        </p:spPr>
      </p:pic>
    </p:spTree>
    <p:extLst>
      <p:ext uri="{BB962C8B-B14F-4D97-AF65-F5344CB8AC3E}">
        <p14:creationId xmlns:p14="http://schemas.microsoft.com/office/powerpoint/2010/main" val="2287039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0E6AC-1807-EE54-4267-99C0FF31FC03}"/>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B732434E-6B64-BB75-9C5A-EA16DD364EDC}"/>
              </a:ext>
            </a:extLst>
          </p:cNvPr>
          <p:cNvSpPr txBox="1">
            <a:spLocks/>
          </p:cNvSpPr>
          <p:nvPr/>
        </p:nvSpPr>
        <p:spPr>
          <a:xfrm>
            <a:off x="891705" y="56513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dirty="0">
                <a:solidFill>
                  <a:srgbClr val="B700FF"/>
                </a:solidFill>
                <a:latin typeface="Montserrat" panose="00000500000000000000" pitchFamily="2" charset="0"/>
              </a:rPr>
              <a:t>Punti chiave</a:t>
            </a:r>
            <a:endParaRPr lang="it-IT" sz="2500" b="1" i="0" dirty="0">
              <a:solidFill>
                <a:srgbClr val="B700FF"/>
              </a:solidFill>
              <a:effectLst/>
              <a:latin typeface="Montserrat" panose="00000500000000000000" pitchFamily="2" charset="0"/>
            </a:endParaRPr>
          </a:p>
        </p:txBody>
      </p:sp>
      <p:sp>
        <p:nvSpPr>
          <p:cNvPr id="3" name="CasellaDiTesto 2">
            <a:extLst>
              <a:ext uri="{FF2B5EF4-FFF2-40B4-BE49-F238E27FC236}">
                <a16:creationId xmlns:a16="http://schemas.microsoft.com/office/drawing/2014/main" id="{AAB519E9-816D-53C6-DD1F-AB366EF6DF3C}"/>
              </a:ext>
            </a:extLst>
          </p:cNvPr>
          <p:cNvSpPr txBox="1"/>
          <p:nvPr/>
        </p:nvSpPr>
        <p:spPr>
          <a:xfrm>
            <a:off x="381914" y="1543004"/>
            <a:ext cx="9050185" cy="1938992"/>
          </a:xfrm>
          <a:prstGeom prst="rect">
            <a:avLst/>
          </a:prstGeom>
          <a:noFill/>
        </p:spPr>
        <p:txBody>
          <a:bodyPr wrap="square">
            <a:spAutoFit/>
          </a:bodyPr>
          <a:lstStyle/>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L'</a:t>
            </a:r>
            <a:r>
              <a:rPr lang="it-IT" sz="2000" b="1" i="0" dirty="0">
                <a:solidFill>
                  <a:srgbClr val="000000"/>
                </a:solidFill>
                <a:effectLst/>
                <a:latin typeface="Montserrat" panose="00000500000000000000" pitchFamily="2" charset="0"/>
              </a:rPr>
              <a:t>Intelligenza Artificiale</a:t>
            </a:r>
            <a:r>
              <a:rPr lang="it-IT" sz="2000" b="0" i="0" dirty="0">
                <a:solidFill>
                  <a:srgbClr val="000000"/>
                </a:solidFill>
                <a:effectLst/>
                <a:latin typeface="Montserrat" panose="00000500000000000000" pitchFamily="2" charset="0"/>
              </a:rPr>
              <a:t> comprende qualsiasi sistema o macchina progettata per simulare l'intelligenza umana, sia con approcci basati su regole sia con metodi di apprendimento automatico.</a:t>
            </a:r>
          </a:p>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Il </a:t>
            </a:r>
            <a:r>
              <a:rPr lang="it-IT" sz="2000" b="1" i="0" dirty="0">
                <a:solidFill>
                  <a:srgbClr val="000000"/>
                </a:solidFill>
                <a:effectLst/>
                <a:latin typeface="Montserrat" panose="00000500000000000000" pitchFamily="2" charset="0"/>
              </a:rPr>
              <a:t>Machine Learning </a:t>
            </a:r>
            <a:r>
              <a:rPr lang="it-IT" sz="2000" b="0" i="0" dirty="0">
                <a:solidFill>
                  <a:srgbClr val="000000"/>
                </a:solidFill>
                <a:effectLst/>
                <a:latin typeface="Montserrat" panose="00000500000000000000" pitchFamily="2" charset="0"/>
              </a:rPr>
              <a:t>si distingue perché consente ai sistemi di apprendere dai dati e migliorare le loro prestazioni con l'esperienza, senza essere programmati per ogni scenario specifico.</a:t>
            </a:r>
          </a:p>
        </p:txBody>
      </p:sp>
      <p:pic>
        <p:nvPicPr>
          <p:cNvPr id="6" name="Immagine 5">
            <a:extLst>
              <a:ext uri="{FF2B5EF4-FFF2-40B4-BE49-F238E27FC236}">
                <a16:creationId xmlns:a16="http://schemas.microsoft.com/office/drawing/2014/main" id="{116FCFFA-E24A-256A-1BD4-D380B540F166}"/>
              </a:ext>
            </a:extLst>
          </p:cNvPr>
          <p:cNvPicPr>
            <a:picLocks noChangeAspect="1"/>
          </p:cNvPicPr>
          <p:nvPr/>
        </p:nvPicPr>
        <p:blipFill>
          <a:blip r:embed="rId2"/>
          <a:stretch>
            <a:fillRect/>
          </a:stretch>
        </p:blipFill>
        <p:spPr>
          <a:xfrm>
            <a:off x="8393111" y="4009200"/>
            <a:ext cx="3671268" cy="2611591"/>
          </a:xfrm>
          <a:prstGeom prst="rect">
            <a:avLst/>
          </a:prstGeom>
        </p:spPr>
      </p:pic>
      <p:sp>
        <p:nvSpPr>
          <p:cNvPr id="5" name="CasellaDiTesto 4">
            <a:extLst>
              <a:ext uri="{FF2B5EF4-FFF2-40B4-BE49-F238E27FC236}">
                <a16:creationId xmlns:a16="http://schemas.microsoft.com/office/drawing/2014/main" id="{E66FBCBC-0A7A-0699-8238-F99E5C497BCC}"/>
              </a:ext>
            </a:extLst>
          </p:cNvPr>
          <p:cNvSpPr txBox="1"/>
          <p:nvPr/>
        </p:nvSpPr>
        <p:spPr>
          <a:xfrm>
            <a:off x="381914" y="3481996"/>
            <a:ext cx="7534535" cy="1938992"/>
          </a:xfrm>
          <a:prstGeom prst="rect">
            <a:avLst/>
          </a:prstGeom>
          <a:noFill/>
        </p:spPr>
        <p:txBody>
          <a:bodyPr wrap="square">
            <a:spAutoFit/>
          </a:bodyPr>
          <a:lstStyle/>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Il </a:t>
            </a:r>
            <a:r>
              <a:rPr lang="it-IT" sz="2000" b="1" i="0" dirty="0">
                <a:solidFill>
                  <a:srgbClr val="000000"/>
                </a:solidFill>
                <a:effectLst/>
                <a:latin typeface="Montserrat" panose="00000500000000000000" pitchFamily="2" charset="0"/>
              </a:rPr>
              <a:t>Deep Learning</a:t>
            </a:r>
            <a:r>
              <a:rPr lang="it-IT" sz="2000" b="0" i="0" dirty="0">
                <a:solidFill>
                  <a:srgbClr val="000000"/>
                </a:solidFill>
                <a:effectLst/>
                <a:latin typeface="Montserrat" panose="00000500000000000000" pitchFamily="2" charset="0"/>
              </a:rPr>
              <a:t> è una sotto-categoria del Machine Learning che sfrutta le reti neurali profonde per elaborare grandi quantità di dati complessi, ottenendo prestazioni elevate in attività come il riconoscimento di immagini, il processamento del linguaggio naturale e molto altro.</a:t>
            </a:r>
          </a:p>
        </p:txBody>
      </p:sp>
    </p:spTree>
    <p:extLst>
      <p:ext uri="{BB962C8B-B14F-4D97-AF65-F5344CB8AC3E}">
        <p14:creationId xmlns:p14="http://schemas.microsoft.com/office/powerpoint/2010/main" val="1923622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62C2C-3BB9-213F-146A-FA947AA302DA}"/>
            </a:ext>
          </a:extLst>
        </p:cNvPr>
        <p:cNvGrpSpPr/>
        <p:nvPr/>
      </p:nvGrpSpPr>
      <p:grpSpPr>
        <a:xfrm>
          <a:off x="0" y="0"/>
          <a:ext cx="0" cy="0"/>
          <a:chOff x="0" y="0"/>
          <a:chExt cx="0" cy="0"/>
        </a:xfrm>
      </p:grpSpPr>
      <p:sp>
        <p:nvSpPr>
          <p:cNvPr id="9" name="CasellaDiTesto 8">
            <a:extLst>
              <a:ext uri="{FF2B5EF4-FFF2-40B4-BE49-F238E27FC236}">
                <a16:creationId xmlns:a16="http://schemas.microsoft.com/office/drawing/2014/main" id="{70D8F6E2-4143-7F13-AFBA-01344E8AEE2F}"/>
              </a:ext>
            </a:extLst>
          </p:cNvPr>
          <p:cNvSpPr txBox="1"/>
          <p:nvPr/>
        </p:nvSpPr>
        <p:spPr>
          <a:xfrm>
            <a:off x="2095499" y="842632"/>
            <a:ext cx="8001000"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en-US" dirty="0"/>
              <a:t>SFATARE I MITI SULL’IA</a:t>
            </a:r>
          </a:p>
        </p:txBody>
      </p:sp>
      <p:pic>
        <p:nvPicPr>
          <p:cNvPr id="3" name="Immagine 2" descr="Immagine che contiene statua, arte, museo, scultura&#10;&#10;Descrizione generata automaticamente">
            <a:extLst>
              <a:ext uri="{FF2B5EF4-FFF2-40B4-BE49-F238E27FC236}">
                <a16:creationId xmlns:a16="http://schemas.microsoft.com/office/drawing/2014/main" id="{E255D4EF-71C5-EAF9-0A4F-30A67A7A0862}"/>
              </a:ext>
            </a:extLst>
          </p:cNvPr>
          <p:cNvPicPr>
            <a:picLocks noChangeAspect="1"/>
          </p:cNvPicPr>
          <p:nvPr/>
        </p:nvPicPr>
        <p:blipFill>
          <a:blip r:embed="rId2">
            <a:extLst>
              <a:ext uri="{28A0092B-C50C-407E-A947-70E740481C1C}">
                <a14:useLocalDpi xmlns:a14="http://schemas.microsoft.com/office/drawing/2010/main" val="0"/>
              </a:ext>
            </a:extLst>
          </a:blip>
          <a:srcRect t="3332"/>
          <a:stretch/>
        </p:blipFill>
        <p:spPr>
          <a:xfrm>
            <a:off x="2632658" y="2949841"/>
            <a:ext cx="6926683" cy="350343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4" name="CasellaDiTesto 3">
            <a:extLst>
              <a:ext uri="{FF2B5EF4-FFF2-40B4-BE49-F238E27FC236}">
                <a16:creationId xmlns:a16="http://schemas.microsoft.com/office/drawing/2014/main" id="{80266DF0-3ED8-6B27-DC20-935BC956C921}"/>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L’intelligenza artificiale </a:t>
            </a:r>
            <a:r>
              <a:rPr lang="it-IT" dirty="0" err="1"/>
              <a:t>e’</a:t>
            </a:r>
            <a:r>
              <a:rPr lang="it-IT" dirty="0"/>
              <a:t> cattiva?</a:t>
            </a:r>
          </a:p>
        </p:txBody>
      </p:sp>
    </p:spTree>
    <p:extLst>
      <p:ext uri="{BB962C8B-B14F-4D97-AF65-F5344CB8AC3E}">
        <p14:creationId xmlns:p14="http://schemas.microsoft.com/office/powerpoint/2010/main" val="2408213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B1D4E-2B5E-5728-0EE8-5800D00017C1}"/>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6838798F-C5B3-317B-AFAF-89DEB59B8113}"/>
              </a:ext>
            </a:extLst>
          </p:cNvPr>
          <p:cNvSpPr txBox="1">
            <a:spLocks/>
          </p:cNvSpPr>
          <p:nvPr/>
        </p:nvSpPr>
        <p:spPr>
          <a:xfrm>
            <a:off x="891705" y="67530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Le paure comuni dietro all'Intelligenza Artificiale</a:t>
            </a:r>
          </a:p>
        </p:txBody>
      </p:sp>
      <p:sp>
        <p:nvSpPr>
          <p:cNvPr id="3" name="CasellaDiTesto 2">
            <a:extLst>
              <a:ext uri="{FF2B5EF4-FFF2-40B4-BE49-F238E27FC236}">
                <a16:creationId xmlns:a16="http://schemas.microsoft.com/office/drawing/2014/main" id="{CEEB9FA5-838A-D410-F2B2-6E416A5BC120}"/>
              </a:ext>
            </a:extLst>
          </p:cNvPr>
          <p:cNvSpPr txBox="1"/>
          <p:nvPr/>
        </p:nvSpPr>
        <p:spPr>
          <a:xfrm>
            <a:off x="891705" y="2536448"/>
            <a:ext cx="10213297" cy="2246769"/>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L'IA ha spesso ispirato </a:t>
            </a:r>
            <a:r>
              <a:rPr lang="it-IT" sz="2000" b="1" i="0" dirty="0">
                <a:solidFill>
                  <a:srgbClr val="121B37"/>
                </a:solidFill>
                <a:effectLst/>
                <a:latin typeface="Montserrat" panose="00000500000000000000" pitchFamily="2" charset="0"/>
              </a:rPr>
              <a:t>timori</a:t>
            </a:r>
            <a:r>
              <a:rPr lang="it-IT" sz="2000" b="0" i="0" dirty="0">
                <a:solidFill>
                  <a:srgbClr val="121B37"/>
                </a:solidFill>
                <a:effectLst/>
                <a:latin typeface="Montserrat" panose="00000500000000000000" pitchFamily="2" charset="0"/>
              </a:rPr>
              <a:t> e </a:t>
            </a:r>
            <a:r>
              <a:rPr lang="it-IT" sz="2000" b="1" i="0" dirty="0">
                <a:solidFill>
                  <a:srgbClr val="121B37"/>
                </a:solidFill>
                <a:effectLst/>
                <a:latin typeface="Montserrat" panose="00000500000000000000" pitchFamily="2" charset="0"/>
              </a:rPr>
              <a:t>preoccupazioni</a:t>
            </a:r>
            <a:r>
              <a:rPr lang="it-IT" sz="2000" b="0" i="0" dirty="0">
                <a:solidFill>
                  <a:srgbClr val="121B37"/>
                </a:solidFill>
                <a:effectLst/>
                <a:latin typeface="Montserrat" panose="00000500000000000000" pitchFamily="2" charset="0"/>
              </a:rPr>
              <a:t>, specialmente a causa delle sue rappresentazioni nella cultura popolare (es. il film Terminator). Tuttavia, queste rappresentazioni sono </a:t>
            </a:r>
            <a:r>
              <a:rPr lang="it-IT" sz="2000" b="1" i="0" dirty="0">
                <a:solidFill>
                  <a:srgbClr val="121B37"/>
                </a:solidFill>
                <a:effectLst/>
                <a:latin typeface="Montserrat" panose="00000500000000000000" pitchFamily="2" charset="0"/>
              </a:rPr>
              <a:t>fantasiose</a:t>
            </a:r>
            <a:r>
              <a:rPr lang="it-IT" sz="2000" b="0" i="0" dirty="0">
                <a:solidFill>
                  <a:srgbClr val="121B37"/>
                </a:solidFill>
                <a:effectLst/>
                <a:latin typeface="Montserrat" panose="00000500000000000000" pitchFamily="2" charset="0"/>
              </a:rPr>
              <a:t> e non riflettono la realtà dell'IA odierna.</a:t>
            </a:r>
          </a:p>
          <a:p>
            <a:pPr algn="l"/>
            <a:br>
              <a:rPr lang="it-IT" sz="2000" dirty="0"/>
            </a:br>
            <a:r>
              <a:rPr lang="it-IT" sz="2000" b="0" i="0" dirty="0">
                <a:solidFill>
                  <a:srgbClr val="121B37"/>
                </a:solidFill>
                <a:effectLst/>
                <a:latin typeface="Montserrat" panose="00000500000000000000" pitchFamily="2" charset="0"/>
              </a:rPr>
              <a:t>Gli attuali sistemi di IA sono strumenti progettati per migliorare la nostra vita, non per dominarla.</a:t>
            </a:r>
            <a:endParaRPr lang="it-IT" sz="2000" b="0" i="0" dirty="0">
              <a:effectLst/>
              <a:latin typeface="Montserrat" panose="00000500000000000000" pitchFamily="2" charset="0"/>
            </a:endParaRPr>
          </a:p>
        </p:txBody>
      </p:sp>
    </p:spTree>
    <p:extLst>
      <p:ext uri="{BB962C8B-B14F-4D97-AF65-F5344CB8AC3E}">
        <p14:creationId xmlns:p14="http://schemas.microsoft.com/office/powerpoint/2010/main" val="2146153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FEA0C-C8DE-2EC9-99EC-EA7D0E4B3118}"/>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9716C6E8-5A0F-0C75-D709-FE3C4967D13A}"/>
              </a:ext>
            </a:extLst>
          </p:cNvPr>
          <p:cNvSpPr txBox="1">
            <a:spLocks/>
          </p:cNvSpPr>
          <p:nvPr/>
        </p:nvSpPr>
        <p:spPr>
          <a:xfrm>
            <a:off x="891705" y="67530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Le paure comuni dietro all'Intelligenza Artificiale</a:t>
            </a:r>
          </a:p>
        </p:txBody>
      </p:sp>
      <p:graphicFrame>
        <p:nvGraphicFramePr>
          <p:cNvPr id="2" name="Tabella 1">
            <a:extLst>
              <a:ext uri="{FF2B5EF4-FFF2-40B4-BE49-F238E27FC236}">
                <a16:creationId xmlns:a16="http://schemas.microsoft.com/office/drawing/2014/main" id="{5B440EEC-F53E-0C4C-8721-A9D89140410C}"/>
              </a:ext>
            </a:extLst>
          </p:cNvPr>
          <p:cNvGraphicFramePr>
            <a:graphicFrameLocks noGrp="1"/>
          </p:cNvGraphicFramePr>
          <p:nvPr>
            <p:extLst>
              <p:ext uri="{D42A27DB-BD31-4B8C-83A1-F6EECF244321}">
                <p14:modId xmlns:p14="http://schemas.microsoft.com/office/powerpoint/2010/main" val="2988487218"/>
              </p:ext>
            </p:extLst>
          </p:nvPr>
        </p:nvGraphicFramePr>
        <p:xfrm>
          <a:off x="370895" y="1751503"/>
          <a:ext cx="11406135" cy="4431193"/>
        </p:xfrm>
        <a:graphic>
          <a:graphicData uri="http://schemas.openxmlformats.org/drawingml/2006/table">
            <a:tbl>
              <a:tblPr/>
              <a:tblGrid>
                <a:gridCol w="3802045">
                  <a:extLst>
                    <a:ext uri="{9D8B030D-6E8A-4147-A177-3AD203B41FA5}">
                      <a16:colId xmlns:a16="http://schemas.microsoft.com/office/drawing/2014/main" val="755147569"/>
                    </a:ext>
                  </a:extLst>
                </a:gridCol>
                <a:gridCol w="3802045">
                  <a:extLst>
                    <a:ext uri="{9D8B030D-6E8A-4147-A177-3AD203B41FA5}">
                      <a16:colId xmlns:a16="http://schemas.microsoft.com/office/drawing/2014/main" val="2208845641"/>
                    </a:ext>
                  </a:extLst>
                </a:gridCol>
                <a:gridCol w="3802045">
                  <a:extLst>
                    <a:ext uri="{9D8B030D-6E8A-4147-A177-3AD203B41FA5}">
                      <a16:colId xmlns:a16="http://schemas.microsoft.com/office/drawing/2014/main" val="2310461043"/>
                    </a:ext>
                  </a:extLst>
                </a:gridCol>
              </a:tblGrid>
              <a:tr h="815225">
                <a:tc>
                  <a:txBody>
                    <a:bodyPr/>
                    <a:lstStyle/>
                    <a:p>
                      <a:pPr algn="l"/>
                      <a:r>
                        <a:rPr lang="it-IT" sz="1200" b="1" dirty="0">
                          <a:solidFill>
                            <a:srgbClr val="FFFFFF"/>
                          </a:solidFill>
                          <a:effectLst/>
                          <a:latin typeface="Montserrat" panose="00000500000000000000" pitchFamily="2" charset="0"/>
                        </a:rPr>
                        <a:t>Mito</a:t>
                      </a:r>
                    </a:p>
                  </a:txBody>
                  <a:tcPr marL="29670" marR="29670" marT="29670" marB="29670" anchor="ctr">
                    <a:lnL>
                      <a:noFill/>
                    </a:lnL>
                    <a:lnR>
                      <a:noFill/>
                    </a:lnR>
                    <a:lnT>
                      <a:noFill/>
                    </a:lnT>
                    <a:lnB w="6350" cap="flat" cmpd="sng" algn="ctr">
                      <a:solidFill>
                        <a:srgbClr val="DEDEDF"/>
                      </a:solidFill>
                      <a:prstDash val="solid"/>
                      <a:round/>
                      <a:headEnd type="none" w="med" len="med"/>
                      <a:tailEnd type="none" w="med" len="med"/>
                    </a:lnB>
                    <a:solidFill>
                      <a:srgbClr val="30478C"/>
                    </a:solidFill>
                  </a:tcPr>
                </a:tc>
                <a:tc>
                  <a:txBody>
                    <a:bodyPr/>
                    <a:lstStyle/>
                    <a:p>
                      <a:pPr algn="l"/>
                      <a:r>
                        <a:rPr lang="it-IT" sz="1200" b="1">
                          <a:solidFill>
                            <a:srgbClr val="FFFFFF"/>
                          </a:solidFill>
                          <a:effectLst/>
                          <a:latin typeface="Montserrat" panose="00000500000000000000" pitchFamily="2" charset="0"/>
                        </a:rPr>
                        <a:t>Descrizione</a:t>
                      </a:r>
                    </a:p>
                  </a:txBody>
                  <a:tcPr marL="29670" marR="29670" marT="29670" marB="29670" anchor="ctr">
                    <a:lnL>
                      <a:noFill/>
                    </a:lnL>
                    <a:lnR>
                      <a:noFill/>
                    </a:lnR>
                    <a:lnT>
                      <a:noFill/>
                    </a:lnT>
                    <a:lnB w="6350" cap="flat" cmpd="sng" algn="ctr">
                      <a:solidFill>
                        <a:srgbClr val="DEDEDF"/>
                      </a:solidFill>
                      <a:prstDash val="solid"/>
                      <a:round/>
                      <a:headEnd type="none" w="med" len="med"/>
                      <a:tailEnd type="none" w="med" len="med"/>
                    </a:lnB>
                    <a:solidFill>
                      <a:srgbClr val="30478C"/>
                    </a:solidFill>
                  </a:tcPr>
                </a:tc>
                <a:tc>
                  <a:txBody>
                    <a:bodyPr/>
                    <a:lstStyle/>
                    <a:p>
                      <a:pPr algn="l"/>
                      <a:r>
                        <a:rPr lang="it-IT" sz="1200" b="1" dirty="0">
                          <a:solidFill>
                            <a:srgbClr val="FFFFFF"/>
                          </a:solidFill>
                          <a:effectLst/>
                          <a:latin typeface="Montserrat" panose="00000500000000000000" pitchFamily="2" charset="0"/>
                        </a:rPr>
                        <a:t>Realtà</a:t>
                      </a:r>
                    </a:p>
                  </a:txBody>
                  <a:tcPr marL="29670" marR="29670" marT="29670" marB="29670" anchor="ctr">
                    <a:lnL>
                      <a:noFill/>
                    </a:lnL>
                    <a:lnR>
                      <a:noFill/>
                    </a:lnR>
                    <a:lnT>
                      <a:noFill/>
                    </a:lnT>
                    <a:lnB w="6350" cap="flat" cmpd="sng" algn="ctr">
                      <a:solidFill>
                        <a:srgbClr val="DEDEDF"/>
                      </a:solidFill>
                      <a:prstDash val="solid"/>
                      <a:round/>
                      <a:headEnd type="none" w="med" len="med"/>
                      <a:tailEnd type="none" w="med" len="med"/>
                    </a:lnB>
                    <a:solidFill>
                      <a:srgbClr val="30478C"/>
                    </a:solidFill>
                  </a:tcPr>
                </a:tc>
                <a:extLst>
                  <a:ext uri="{0D108BD9-81ED-4DB2-BD59-A6C34878D82A}">
                    <a16:rowId xmlns:a16="http://schemas.microsoft.com/office/drawing/2014/main" val="1075930918"/>
                  </a:ext>
                </a:extLst>
              </a:tr>
              <a:tr h="845892">
                <a:tc>
                  <a:txBody>
                    <a:bodyPr/>
                    <a:lstStyle/>
                    <a:p>
                      <a:pPr algn="l"/>
                      <a:r>
                        <a:rPr lang="it-IT" sz="1200" b="1">
                          <a:solidFill>
                            <a:srgbClr val="000000"/>
                          </a:solidFill>
                          <a:effectLst/>
                          <a:latin typeface="Montserrat" panose="00000500000000000000" pitchFamily="2" charset="0"/>
                        </a:rPr>
                        <a:t>L'IA è una "minaccia" per l'umanità</a:t>
                      </a:r>
                      <a:endParaRPr lang="it-IT" sz="1200">
                        <a:solidFill>
                          <a:srgbClr val="000000"/>
                        </a:solidFill>
                        <a:effectLst/>
                        <a:latin typeface="Montserrat" panose="00000500000000000000" pitchFamily="2" charset="0"/>
                      </a:endParaRP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0F0F0"/>
                    </a:solidFill>
                  </a:tcPr>
                </a:tc>
                <a:tc>
                  <a:txBody>
                    <a:bodyPr/>
                    <a:lstStyle/>
                    <a:p>
                      <a:pPr algn="l"/>
                      <a:r>
                        <a:rPr lang="it-IT" sz="1200" dirty="0">
                          <a:solidFill>
                            <a:srgbClr val="000000"/>
                          </a:solidFill>
                          <a:effectLst/>
                          <a:latin typeface="Montserrat" panose="00000500000000000000" pitchFamily="2" charset="0"/>
                        </a:rPr>
                        <a:t>Si teme che l'IA possa diventare autonoma e fuori controllo, mettendo a rischio l'umanità.</a:t>
                      </a: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0F0F0"/>
                    </a:solidFill>
                  </a:tcPr>
                </a:tc>
                <a:tc>
                  <a:txBody>
                    <a:bodyPr/>
                    <a:lstStyle/>
                    <a:p>
                      <a:pPr algn="l"/>
                      <a:r>
                        <a:rPr lang="it-IT" sz="1200">
                          <a:solidFill>
                            <a:srgbClr val="000000"/>
                          </a:solidFill>
                          <a:effectLst/>
                          <a:latin typeface="Montserrat" panose="00000500000000000000" pitchFamily="2" charset="0"/>
                        </a:rPr>
                        <a:t>Gli attuali sistemi di IA operano solo sotto supervisione umana. Non hanno coscienza o libero arbitrio; seguono regole e algoritmi definiti dagli esseri umani.</a:t>
                      </a: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0F0F0"/>
                    </a:solidFill>
                  </a:tcPr>
                </a:tc>
                <a:extLst>
                  <a:ext uri="{0D108BD9-81ED-4DB2-BD59-A6C34878D82A}">
                    <a16:rowId xmlns:a16="http://schemas.microsoft.com/office/drawing/2014/main" val="2340626155"/>
                  </a:ext>
                </a:extLst>
              </a:tr>
              <a:tr h="815225">
                <a:tc>
                  <a:txBody>
                    <a:bodyPr/>
                    <a:lstStyle/>
                    <a:p>
                      <a:pPr algn="l"/>
                      <a:r>
                        <a:rPr lang="it-IT" sz="1200" b="1">
                          <a:solidFill>
                            <a:srgbClr val="000000"/>
                          </a:solidFill>
                          <a:effectLst/>
                          <a:latin typeface="Montserrat" panose="00000500000000000000" pitchFamily="2" charset="0"/>
                        </a:rPr>
                        <a:t>L'IA sostituirà tutti i lavori umani</a:t>
                      </a:r>
                      <a:endParaRPr lang="it-IT" sz="1200">
                        <a:solidFill>
                          <a:srgbClr val="000000"/>
                        </a:solidFill>
                        <a:effectLst/>
                        <a:latin typeface="Montserrat" panose="00000500000000000000" pitchFamily="2" charset="0"/>
                      </a:endParaRP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FFFFF"/>
                    </a:solidFill>
                  </a:tcPr>
                </a:tc>
                <a:tc>
                  <a:txBody>
                    <a:bodyPr/>
                    <a:lstStyle/>
                    <a:p>
                      <a:pPr algn="l"/>
                      <a:r>
                        <a:rPr lang="it-IT" sz="1200">
                          <a:solidFill>
                            <a:srgbClr val="000000"/>
                          </a:solidFill>
                          <a:effectLst/>
                          <a:latin typeface="Montserrat" panose="00000500000000000000" pitchFamily="2" charset="0"/>
                        </a:rPr>
                        <a:t>C'è preoccupazione che l'IA possa eliminare milioni di posti di lavoro.</a:t>
                      </a: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FFFFF"/>
                    </a:solidFill>
                  </a:tcPr>
                </a:tc>
                <a:tc>
                  <a:txBody>
                    <a:bodyPr/>
                    <a:lstStyle/>
                    <a:p>
                      <a:pPr algn="l"/>
                      <a:r>
                        <a:rPr lang="it-IT" sz="1200">
                          <a:solidFill>
                            <a:srgbClr val="000000"/>
                          </a:solidFill>
                          <a:effectLst/>
                          <a:latin typeface="Montserrat" panose="00000500000000000000" pitchFamily="2" charset="0"/>
                        </a:rPr>
                        <a:t>L'IA automatizza compiti ripetitivi o pericolosi, ma crea anche nuovi lavori e trasforma i ruoli esistenti.</a:t>
                      </a: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FFFFF"/>
                    </a:solidFill>
                  </a:tcPr>
                </a:tc>
                <a:extLst>
                  <a:ext uri="{0D108BD9-81ED-4DB2-BD59-A6C34878D82A}">
                    <a16:rowId xmlns:a16="http://schemas.microsoft.com/office/drawing/2014/main" val="3222013224"/>
                  </a:ext>
                </a:extLst>
              </a:tr>
              <a:tr h="886030">
                <a:tc>
                  <a:txBody>
                    <a:bodyPr/>
                    <a:lstStyle/>
                    <a:p>
                      <a:pPr algn="l"/>
                      <a:r>
                        <a:rPr lang="it-IT" sz="1200" b="1" dirty="0">
                          <a:solidFill>
                            <a:srgbClr val="000000"/>
                          </a:solidFill>
                          <a:effectLst/>
                          <a:latin typeface="Montserrat" panose="00000500000000000000" pitchFamily="2" charset="0"/>
                        </a:rPr>
                        <a:t>L'IA è autonoma e pensa come un uomo</a:t>
                      </a:r>
                      <a:endParaRPr lang="it-IT" sz="1200" dirty="0">
                        <a:solidFill>
                          <a:srgbClr val="000000"/>
                        </a:solidFill>
                        <a:effectLst/>
                        <a:latin typeface="Montserrat" panose="00000500000000000000" pitchFamily="2" charset="0"/>
                      </a:endParaRP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0F0F0"/>
                    </a:solidFill>
                  </a:tcPr>
                </a:tc>
                <a:tc>
                  <a:txBody>
                    <a:bodyPr/>
                    <a:lstStyle/>
                    <a:p>
                      <a:pPr algn="l"/>
                      <a:r>
                        <a:rPr lang="it-IT" sz="1200">
                          <a:solidFill>
                            <a:srgbClr val="000000"/>
                          </a:solidFill>
                          <a:effectLst/>
                          <a:latin typeface="Montserrat" panose="00000500000000000000" pitchFamily="2" charset="0"/>
                        </a:rPr>
                        <a:t>Si crede che l'IA possa "pensare" come un essere umano, prendendo decisioni autonome.</a:t>
                      </a: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0F0F0"/>
                    </a:solidFill>
                  </a:tcPr>
                </a:tc>
                <a:tc>
                  <a:txBody>
                    <a:bodyPr/>
                    <a:lstStyle/>
                    <a:p>
                      <a:pPr algn="l"/>
                      <a:r>
                        <a:rPr lang="it-IT" sz="1200">
                          <a:solidFill>
                            <a:srgbClr val="000000"/>
                          </a:solidFill>
                          <a:effectLst/>
                          <a:latin typeface="Montserrat" panose="00000500000000000000" pitchFamily="2" charset="0"/>
                        </a:rPr>
                        <a:t>L'IA esegue compiti specifici senza una vera comprensione del mondo o delle emozioni. Non ha coscienza o intenzioni proprie.</a:t>
                      </a: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0F0F0"/>
                    </a:solidFill>
                  </a:tcPr>
                </a:tc>
                <a:extLst>
                  <a:ext uri="{0D108BD9-81ED-4DB2-BD59-A6C34878D82A}">
                    <a16:rowId xmlns:a16="http://schemas.microsoft.com/office/drawing/2014/main" val="49967622"/>
                  </a:ext>
                </a:extLst>
              </a:tr>
              <a:tr h="1068821">
                <a:tc>
                  <a:txBody>
                    <a:bodyPr/>
                    <a:lstStyle/>
                    <a:p>
                      <a:pPr algn="l"/>
                      <a:r>
                        <a:rPr lang="it-IT" sz="1200" b="1">
                          <a:solidFill>
                            <a:srgbClr val="000000"/>
                          </a:solidFill>
                          <a:effectLst/>
                          <a:latin typeface="Montserrat" panose="00000500000000000000" pitchFamily="2" charset="0"/>
                        </a:rPr>
                        <a:t>L'IA non ha limiti</a:t>
                      </a:r>
                      <a:endParaRPr lang="it-IT" sz="1200">
                        <a:solidFill>
                          <a:srgbClr val="000000"/>
                        </a:solidFill>
                        <a:effectLst/>
                        <a:latin typeface="Montserrat" panose="00000500000000000000" pitchFamily="2" charset="0"/>
                      </a:endParaRP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FFFFF"/>
                    </a:solidFill>
                  </a:tcPr>
                </a:tc>
                <a:tc>
                  <a:txBody>
                    <a:bodyPr/>
                    <a:lstStyle/>
                    <a:p>
                      <a:pPr algn="l"/>
                      <a:r>
                        <a:rPr lang="it-IT" sz="1200" dirty="0">
                          <a:solidFill>
                            <a:srgbClr val="000000"/>
                          </a:solidFill>
                          <a:effectLst/>
                          <a:latin typeface="Montserrat" panose="00000500000000000000" pitchFamily="2" charset="0"/>
                        </a:rPr>
                        <a:t>Si pensa che l'IA possa risolvere qualsiasi problema e che non abbia confini nelle sue capacità.</a:t>
                      </a: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FFFFF"/>
                    </a:solidFill>
                  </a:tcPr>
                </a:tc>
                <a:tc>
                  <a:txBody>
                    <a:bodyPr/>
                    <a:lstStyle/>
                    <a:p>
                      <a:pPr algn="l"/>
                      <a:r>
                        <a:rPr lang="it-IT" sz="1200" dirty="0">
                          <a:solidFill>
                            <a:srgbClr val="000000"/>
                          </a:solidFill>
                          <a:effectLst/>
                          <a:latin typeface="Montserrat" panose="00000500000000000000" pitchFamily="2" charset="0"/>
                        </a:rPr>
                        <a:t>L'IA ha limiti: è buona nel riconoscere schemi nei dati, ma non può comprendere il mondo come gli umani. Può avere </a:t>
                      </a:r>
                      <a:r>
                        <a:rPr lang="it-IT" sz="1200" dirty="0" err="1">
                          <a:solidFill>
                            <a:srgbClr val="000000"/>
                          </a:solidFill>
                          <a:effectLst/>
                          <a:latin typeface="Montserrat" panose="00000500000000000000" pitchFamily="2" charset="0"/>
                        </a:rPr>
                        <a:t>bias</a:t>
                      </a:r>
                      <a:r>
                        <a:rPr lang="it-IT" sz="1200" dirty="0">
                          <a:solidFill>
                            <a:srgbClr val="000000"/>
                          </a:solidFill>
                          <a:effectLst/>
                          <a:latin typeface="Montserrat" panose="00000500000000000000" pitchFamily="2" charset="0"/>
                        </a:rPr>
                        <a:t> se non addestrata correttamente.</a:t>
                      </a:r>
                    </a:p>
                  </a:txBody>
                  <a:tcPr marL="29670" marR="29670" marT="29670" marB="29670" anchor="ctr">
                    <a:lnL w="6350" cap="flat" cmpd="sng" algn="ctr">
                      <a:solidFill>
                        <a:srgbClr val="DEDEDF"/>
                      </a:solidFill>
                      <a:prstDash val="solid"/>
                      <a:round/>
                      <a:headEnd type="none" w="med" len="med"/>
                      <a:tailEnd type="none" w="med" len="med"/>
                    </a:lnL>
                    <a:lnR w="6350" cap="flat" cmpd="sng" algn="ctr">
                      <a:solidFill>
                        <a:srgbClr val="DEDEDF"/>
                      </a:solidFill>
                      <a:prstDash val="solid"/>
                      <a:round/>
                      <a:headEnd type="none" w="med" len="med"/>
                      <a:tailEnd type="none" w="med" len="med"/>
                    </a:lnR>
                    <a:lnT w="6350" cap="flat" cmpd="sng" algn="ctr">
                      <a:solidFill>
                        <a:srgbClr val="DEDEDF"/>
                      </a:solidFill>
                      <a:prstDash val="solid"/>
                      <a:round/>
                      <a:headEnd type="none" w="med" len="med"/>
                      <a:tailEnd type="none" w="med" len="med"/>
                    </a:lnT>
                    <a:lnB w="6350" cap="flat" cmpd="sng" algn="ctr">
                      <a:solidFill>
                        <a:srgbClr val="DEDEDF"/>
                      </a:solidFill>
                      <a:prstDash val="solid"/>
                      <a:round/>
                      <a:headEnd type="none" w="med" len="med"/>
                      <a:tailEnd type="none" w="med" len="med"/>
                    </a:lnB>
                    <a:solidFill>
                      <a:srgbClr val="FFFFFF"/>
                    </a:solidFill>
                  </a:tcPr>
                </a:tc>
                <a:extLst>
                  <a:ext uri="{0D108BD9-81ED-4DB2-BD59-A6C34878D82A}">
                    <a16:rowId xmlns:a16="http://schemas.microsoft.com/office/drawing/2014/main" val="2352239511"/>
                  </a:ext>
                </a:extLst>
              </a:tr>
            </a:tbl>
          </a:graphicData>
        </a:graphic>
      </p:graphicFrame>
    </p:spTree>
    <p:extLst>
      <p:ext uri="{BB962C8B-B14F-4D97-AF65-F5344CB8AC3E}">
        <p14:creationId xmlns:p14="http://schemas.microsoft.com/office/powerpoint/2010/main" val="1533853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BF192-788B-B5F4-AA6D-0A4CA107659C}"/>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EA1D4B19-279E-1D11-D51C-3ABCC2737AA3}"/>
              </a:ext>
            </a:extLst>
          </p:cNvPr>
          <p:cNvSpPr txBox="1">
            <a:spLocks/>
          </p:cNvSpPr>
          <p:nvPr/>
        </p:nvSpPr>
        <p:spPr>
          <a:xfrm>
            <a:off x="891705" y="67530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dirty="0" err="1">
                <a:solidFill>
                  <a:srgbClr val="B700FF"/>
                </a:solidFill>
                <a:latin typeface="Montserrat" panose="00000500000000000000" pitchFamily="2" charset="0"/>
              </a:rPr>
              <a:t>perchè</a:t>
            </a:r>
            <a:r>
              <a:rPr lang="it-IT" sz="2500" dirty="0">
                <a:solidFill>
                  <a:srgbClr val="B700FF"/>
                </a:solidFill>
                <a:latin typeface="Montserrat" panose="00000500000000000000" pitchFamily="2" charset="0"/>
              </a:rPr>
              <a:t> l’</a:t>
            </a:r>
            <a:r>
              <a:rPr lang="it-IT" sz="2500" dirty="0" err="1">
                <a:solidFill>
                  <a:srgbClr val="B700FF"/>
                </a:solidFill>
                <a:latin typeface="Montserrat" panose="00000500000000000000" pitchFamily="2" charset="0"/>
              </a:rPr>
              <a:t>ia</a:t>
            </a:r>
            <a:r>
              <a:rPr lang="it-IT" sz="2500" dirty="0">
                <a:solidFill>
                  <a:srgbClr val="B700FF"/>
                </a:solidFill>
                <a:latin typeface="Montserrat" panose="00000500000000000000" pitchFamily="2" charset="0"/>
              </a:rPr>
              <a:t> non è una minacci e quali sono i suoi limini</a:t>
            </a:r>
            <a:endParaRPr lang="it-IT" sz="2500" b="1" i="0" dirty="0">
              <a:solidFill>
                <a:srgbClr val="B700FF"/>
              </a:solidFill>
              <a:effectLst/>
              <a:latin typeface="Montserrat" panose="00000500000000000000" pitchFamily="2" charset="0"/>
            </a:endParaRPr>
          </a:p>
        </p:txBody>
      </p:sp>
      <p:sp>
        <p:nvSpPr>
          <p:cNvPr id="3" name="CasellaDiTesto 2">
            <a:extLst>
              <a:ext uri="{FF2B5EF4-FFF2-40B4-BE49-F238E27FC236}">
                <a16:creationId xmlns:a16="http://schemas.microsoft.com/office/drawing/2014/main" id="{82E48DD1-2131-0EAB-68C4-E77C55D609FC}"/>
              </a:ext>
            </a:extLst>
          </p:cNvPr>
          <p:cNvSpPr txBox="1"/>
          <p:nvPr/>
        </p:nvSpPr>
        <p:spPr>
          <a:xfrm>
            <a:off x="891705" y="1571943"/>
            <a:ext cx="10213297" cy="2246769"/>
          </a:xfrm>
          <a:prstGeom prst="rect">
            <a:avLst/>
          </a:prstGeom>
          <a:noFill/>
        </p:spPr>
        <p:txBody>
          <a:bodyPr wrap="square">
            <a:spAutoFit/>
          </a:bodyPr>
          <a:lstStyle/>
          <a:p>
            <a:pPr algn="l"/>
            <a:r>
              <a:rPr lang="it-IT" sz="2000" b="0" i="0" dirty="0">
                <a:effectLst/>
                <a:latin typeface="Montserrat" panose="00000500000000000000" pitchFamily="2" charset="0"/>
              </a:rPr>
              <a:t>L'IA non rappresenta una minaccia, perché:</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Supervisione umana</a:t>
            </a:r>
            <a:r>
              <a:rPr lang="it-IT" sz="2000" b="0" i="0" dirty="0">
                <a:solidFill>
                  <a:srgbClr val="000000"/>
                </a:solidFill>
                <a:effectLst/>
                <a:latin typeface="Montserrat" panose="00000500000000000000" pitchFamily="2" charset="0"/>
              </a:rPr>
              <a:t>: Tutti gli attuali sistemi di IA richiedono la supervisione umana e sono progettati per compiti specifici.</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Algoritmi e regole</a:t>
            </a:r>
            <a:r>
              <a:rPr lang="it-IT" sz="2000" b="0" i="0" dirty="0">
                <a:solidFill>
                  <a:srgbClr val="000000"/>
                </a:solidFill>
                <a:effectLst/>
                <a:latin typeface="Montserrat" panose="00000500000000000000" pitchFamily="2" charset="0"/>
              </a:rPr>
              <a:t>: L'IA segue istruzioni basate su algoritmi creati da esseri umani. Non ha libero arbitrio o intenzioni autonome.</a:t>
            </a:r>
          </a:p>
          <a:p>
            <a:pPr marL="342900" indent="-342900" algn="l">
              <a:buFont typeface="Arial" panose="020B0604020202020204" pitchFamily="34" charset="0"/>
              <a:buChar char="•"/>
            </a:pPr>
            <a:r>
              <a:rPr lang="it-IT" sz="2000" b="1" i="0" dirty="0">
                <a:solidFill>
                  <a:srgbClr val="000000"/>
                </a:solidFill>
                <a:effectLst/>
                <a:latin typeface="Montserrat" panose="00000500000000000000" pitchFamily="2" charset="0"/>
              </a:rPr>
              <a:t>Discussioni etiche</a:t>
            </a:r>
            <a:r>
              <a:rPr lang="it-IT" sz="2000" b="0" i="0" dirty="0">
                <a:solidFill>
                  <a:srgbClr val="000000"/>
                </a:solidFill>
                <a:effectLst/>
                <a:latin typeface="Montserrat" panose="00000500000000000000" pitchFamily="2" charset="0"/>
              </a:rPr>
              <a:t>: Sebbene ci siano questioni etiche (come armi autonome o </a:t>
            </a:r>
            <a:r>
              <a:rPr lang="it-IT" sz="2000" b="0"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il concetto di un’IA "malvagia" è pura fantascienza.</a:t>
            </a:r>
          </a:p>
        </p:txBody>
      </p:sp>
      <p:sp>
        <p:nvSpPr>
          <p:cNvPr id="5" name="CasellaDiTesto 4">
            <a:extLst>
              <a:ext uri="{FF2B5EF4-FFF2-40B4-BE49-F238E27FC236}">
                <a16:creationId xmlns:a16="http://schemas.microsoft.com/office/drawing/2014/main" id="{6C8DED7E-B306-401B-3B02-B266E7309978}"/>
              </a:ext>
            </a:extLst>
          </p:cNvPr>
          <p:cNvSpPr txBox="1"/>
          <p:nvPr/>
        </p:nvSpPr>
        <p:spPr>
          <a:xfrm>
            <a:off x="891706" y="4497519"/>
            <a:ext cx="10408585" cy="1323439"/>
          </a:xfrm>
          <a:prstGeom prst="rect">
            <a:avLst/>
          </a:prstGeom>
          <a:noFill/>
        </p:spPr>
        <p:txBody>
          <a:bodyPr wrap="square">
            <a:spAutoFit/>
          </a:bodyPr>
          <a:lstStyle/>
          <a:p>
            <a:pPr algn="l"/>
            <a:r>
              <a:rPr lang="it-IT" sz="2000" b="0" i="0" dirty="0">
                <a:effectLst/>
                <a:latin typeface="Montserrat" panose="00000500000000000000" pitchFamily="2" charset="0"/>
              </a:rPr>
              <a:t>L'IA è un potente strumento, ma ha dei </a:t>
            </a:r>
            <a:r>
              <a:rPr lang="it-IT" sz="2000" b="1" i="0" dirty="0">
                <a:effectLst/>
                <a:latin typeface="Montserrat" panose="00000500000000000000" pitchFamily="2" charset="0"/>
              </a:rPr>
              <a:t>limiti</a:t>
            </a:r>
            <a:r>
              <a:rPr lang="it-IT" sz="2000" b="0" i="0" dirty="0">
                <a:effectLst/>
                <a:latin typeface="Montserrat" panose="00000500000000000000" pitchFamily="2" charset="0"/>
              </a:rPr>
              <a:t>, come:</a:t>
            </a:r>
          </a:p>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Non comprende il mondo come gli esseri umani.</a:t>
            </a:r>
          </a:p>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Può essere soggetta a </a:t>
            </a:r>
            <a:r>
              <a:rPr lang="it-IT" sz="2000" b="1" i="0" dirty="0" err="1">
                <a:solidFill>
                  <a:srgbClr val="000000"/>
                </a:solidFill>
                <a:effectLst/>
                <a:latin typeface="Montserrat" panose="00000500000000000000" pitchFamily="2" charset="0"/>
              </a:rPr>
              <a:t>bias</a:t>
            </a:r>
            <a:r>
              <a:rPr lang="it-IT" sz="2000" b="0" i="0" dirty="0">
                <a:solidFill>
                  <a:srgbClr val="000000"/>
                </a:solidFill>
                <a:effectLst/>
                <a:latin typeface="Montserrat" panose="00000500000000000000" pitchFamily="2" charset="0"/>
              </a:rPr>
              <a:t> se addestrata con dati incompleti o errati.</a:t>
            </a:r>
          </a:p>
          <a:p>
            <a:pPr marL="342900" indent="-342900" algn="l">
              <a:buFont typeface="Arial" panose="020B0604020202020204" pitchFamily="34" charset="0"/>
              <a:buChar char="•"/>
            </a:pPr>
            <a:r>
              <a:rPr lang="it-IT" sz="2000" b="0" i="0" dirty="0">
                <a:solidFill>
                  <a:srgbClr val="000000"/>
                </a:solidFill>
                <a:effectLst/>
                <a:latin typeface="Montserrat" panose="00000500000000000000" pitchFamily="2" charset="0"/>
              </a:rPr>
              <a:t>È necessaria una supervisione costante per evitare errori ingiusti.</a:t>
            </a:r>
          </a:p>
        </p:txBody>
      </p:sp>
    </p:spTree>
    <p:extLst>
      <p:ext uri="{BB962C8B-B14F-4D97-AF65-F5344CB8AC3E}">
        <p14:creationId xmlns:p14="http://schemas.microsoft.com/office/powerpoint/2010/main" val="876863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3390D-067E-141B-A0CC-B423841500EA}"/>
            </a:ext>
          </a:extLst>
        </p:cNvPr>
        <p:cNvGrpSpPr/>
        <p:nvPr/>
      </p:nvGrpSpPr>
      <p:grpSpPr>
        <a:xfrm>
          <a:off x="0" y="0"/>
          <a:ext cx="0" cy="0"/>
          <a:chOff x="0" y="0"/>
          <a:chExt cx="0" cy="0"/>
        </a:xfrm>
      </p:grpSpPr>
      <p:sp>
        <p:nvSpPr>
          <p:cNvPr id="9" name="CasellaDiTesto 8">
            <a:extLst>
              <a:ext uri="{FF2B5EF4-FFF2-40B4-BE49-F238E27FC236}">
                <a16:creationId xmlns:a16="http://schemas.microsoft.com/office/drawing/2014/main" id="{10EA1874-C3AB-E828-9C34-5A38DF1068EE}"/>
              </a:ext>
            </a:extLst>
          </p:cNvPr>
          <p:cNvSpPr txBox="1"/>
          <p:nvPr/>
        </p:nvSpPr>
        <p:spPr>
          <a:xfrm>
            <a:off x="484048" y="1098682"/>
            <a:ext cx="11223896" cy="1754326"/>
          </a:xfrm>
          <a:prstGeom prst="rect">
            <a:avLst/>
          </a:prstGeom>
        </p:spPr>
        <p:txBody>
          <a:bodyPr vert="horz" lIns="91440" tIns="45720" rIns="91440" bIns="45720" rtlCol="0" anchor="b">
            <a:noAutofit/>
          </a:bodyPr>
          <a:lstStyle>
            <a:defPPr>
              <a:defRPr lang="it-IT"/>
            </a:defPPr>
            <a:lvl1pPr algn="ctr">
              <a:lnSpc>
                <a:spcPct val="90000"/>
              </a:lnSpc>
              <a:spcBef>
                <a:spcPct val="0"/>
              </a:spcBef>
              <a:buNone/>
              <a:defRPr sz="4000" b="1" cap="all" spc="300" baseline="0">
                <a:solidFill>
                  <a:srgbClr val="002060"/>
                </a:solidFill>
                <a:latin typeface="Montserrat" panose="00000500000000000000" pitchFamily="2" charset="0"/>
                <a:ea typeface="Source Sans Pro SemiBold" panose="020B0603030403020204" pitchFamily="34" charset="0"/>
                <a:cs typeface="+mj-cs"/>
              </a:defRPr>
            </a:lvl1pPr>
          </a:lstStyle>
          <a:p>
            <a:r>
              <a:rPr lang="en-US" dirty="0"/>
              <a:t>BENEFICI DELL’IA per </a:t>
            </a:r>
            <a:r>
              <a:rPr lang="en-US" dirty="0" err="1"/>
              <a:t>risolvere</a:t>
            </a:r>
            <a:r>
              <a:rPr lang="en-US" dirty="0"/>
              <a:t> </a:t>
            </a:r>
            <a:r>
              <a:rPr lang="en-US" dirty="0" err="1"/>
              <a:t>problemi</a:t>
            </a:r>
            <a:r>
              <a:rPr lang="en-US" dirty="0"/>
              <a:t> </a:t>
            </a:r>
            <a:r>
              <a:rPr lang="en-US" dirty="0" err="1"/>
              <a:t>complessi</a:t>
            </a:r>
            <a:endParaRPr lang="en-US" dirty="0"/>
          </a:p>
        </p:txBody>
      </p:sp>
      <p:pic>
        <p:nvPicPr>
          <p:cNvPr id="6" name="Immagine 5" descr="Immagine che contiene persona, calzature, vestiti, schermata&#10;&#10;Descrizione generata automaticamente">
            <a:extLst>
              <a:ext uri="{FF2B5EF4-FFF2-40B4-BE49-F238E27FC236}">
                <a16:creationId xmlns:a16="http://schemas.microsoft.com/office/drawing/2014/main" id="{94E2806C-B893-BC82-E39B-4CAC74CBA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290" y="2916103"/>
            <a:ext cx="6133413" cy="3504807"/>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82FAB013-CB40-5E71-954F-B2EA3A469157}"/>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L’intelligenza artificiale </a:t>
            </a:r>
            <a:r>
              <a:rPr lang="it-IT" dirty="0" err="1"/>
              <a:t>e’</a:t>
            </a:r>
            <a:r>
              <a:rPr lang="it-IT" dirty="0"/>
              <a:t> cattiva?</a:t>
            </a:r>
          </a:p>
        </p:txBody>
      </p:sp>
    </p:spTree>
    <p:extLst>
      <p:ext uri="{BB962C8B-B14F-4D97-AF65-F5344CB8AC3E}">
        <p14:creationId xmlns:p14="http://schemas.microsoft.com/office/powerpoint/2010/main" val="4209977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563DF-5F08-C1B7-1241-E9DD145669F5}"/>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01376839-B2FE-C9DF-4C7C-4C4F4C244F75}"/>
              </a:ext>
            </a:extLst>
          </p:cNvPr>
          <p:cNvSpPr txBox="1">
            <a:spLocks/>
          </p:cNvSpPr>
          <p:nvPr/>
        </p:nvSpPr>
        <p:spPr>
          <a:xfrm>
            <a:off x="891705" y="67530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endParaRPr lang="it-IT" sz="2500" b="1" i="0" dirty="0">
              <a:solidFill>
                <a:srgbClr val="B700FF"/>
              </a:solidFill>
              <a:effectLst/>
              <a:latin typeface="Montserrat" panose="00000500000000000000" pitchFamily="2" charset="0"/>
            </a:endParaRPr>
          </a:p>
        </p:txBody>
      </p:sp>
      <p:sp>
        <p:nvSpPr>
          <p:cNvPr id="3" name="CasellaDiTesto 2">
            <a:extLst>
              <a:ext uri="{FF2B5EF4-FFF2-40B4-BE49-F238E27FC236}">
                <a16:creationId xmlns:a16="http://schemas.microsoft.com/office/drawing/2014/main" id="{0DC7CB25-7E74-09B8-F4B5-389C9BBBA221}"/>
              </a:ext>
            </a:extLst>
          </p:cNvPr>
          <p:cNvSpPr txBox="1"/>
          <p:nvPr/>
        </p:nvSpPr>
        <p:spPr>
          <a:xfrm>
            <a:off x="891705" y="1355148"/>
            <a:ext cx="10235331" cy="4708981"/>
          </a:xfrm>
          <a:prstGeom prst="rect">
            <a:avLst/>
          </a:prstGeom>
          <a:noFill/>
        </p:spPr>
        <p:txBody>
          <a:bodyPr wrap="square">
            <a:spAutoFit/>
          </a:bodyPr>
          <a:lstStyle/>
          <a:p>
            <a:pPr algn="l"/>
            <a:r>
              <a:rPr lang="it-IT" sz="2000" b="0" i="0" dirty="0">
                <a:effectLst/>
                <a:latin typeface="Montserrat" panose="00000500000000000000" pitchFamily="2" charset="0"/>
              </a:rPr>
              <a:t>Nel settore sanitario, l'IA aiuta a rendere le </a:t>
            </a:r>
            <a:r>
              <a:rPr lang="it-IT" sz="2000" b="1" i="0" dirty="0">
                <a:effectLst/>
                <a:latin typeface="Montserrat" panose="00000500000000000000" pitchFamily="2" charset="0"/>
              </a:rPr>
              <a:t>diagnosi più rapide e accurate</a:t>
            </a:r>
            <a:r>
              <a:rPr lang="it-IT" sz="2000" b="0" i="0" dirty="0">
                <a:effectLst/>
                <a:latin typeface="Montserrat" panose="00000500000000000000" pitchFamily="2" charset="0"/>
              </a:rPr>
              <a:t>, ad esempio attraverso algoritmi di apprendimento automatico per l'analisi di immagini mediche.</a:t>
            </a:r>
            <a:br>
              <a:rPr lang="it-IT" sz="2000" b="0" i="0" dirty="0">
                <a:effectLst/>
                <a:latin typeface="Montserrat" panose="00000500000000000000" pitchFamily="2" charset="0"/>
              </a:rPr>
            </a:br>
            <a:br>
              <a:rPr lang="it-IT" sz="2000" b="0" i="0" dirty="0">
                <a:effectLst/>
                <a:latin typeface="Montserrat" panose="00000500000000000000" pitchFamily="2" charset="0"/>
              </a:rPr>
            </a:br>
            <a:r>
              <a:rPr lang="it-IT" sz="2000" b="0" i="0" dirty="0">
                <a:effectLst/>
                <a:latin typeface="Montserrat" panose="00000500000000000000" pitchFamily="2" charset="0"/>
              </a:rPr>
              <a:t>Inoltre, assistenti virtuali e chatbot permettono a più persone di </a:t>
            </a:r>
            <a:r>
              <a:rPr lang="it-IT" sz="2000" b="1" i="0" dirty="0">
                <a:effectLst/>
                <a:latin typeface="Montserrat" panose="00000500000000000000" pitchFamily="2" charset="0"/>
              </a:rPr>
              <a:t>accedere a diagnosi e consulenze mediche a distanza</a:t>
            </a:r>
            <a:r>
              <a:rPr lang="it-IT" sz="2000" b="0" i="0" dirty="0">
                <a:effectLst/>
                <a:latin typeface="Montserrat" panose="00000500000000000000" pitchFamily="2" charset="0"/>
              </a:rPr>
              <a:t>, migliorando l'accesso alle cure.</a:t>
            </a:r>
            <a:br>
              <a:rPr lang="it-IT" sz="2000" b="0" i="0" dirty="0">
                <a:effectLst/>
                <a:latin typeface="Montserrat" panose="00000500000000000000" pitchFamily="2" charset="0"/>
              </a:rPr>
            </a:br>
            <a:br>
              <a:rPr lang="it-IT" sz="2000" b="0" i="0" dirty="0">
                <a:effectLst/>
                <a:latin typeface="Montserrat" panose="00000500000000000000" pitchFamily="2" charset="0"/>
              </a:rPr>
            </a:br>
            <a:r>
              <a:rPr lang="it-IT" sz="2000" b="0" i="0" dirty="0">
                <a:effectLst/>
                <a:latin typeface="Montserrat" panose="00000500000000000000" pitchFamily="2" charset="0"/>
              </a:rPr>
              <a:t>Anche la </a:t>
            </a:r>
            <a:r>
              <a:rPr lang="it-IT" sz="2000" b="1" i="0" dirty="0">
                <a:effectLst/>
                <a:latin typeface="Montserrat" panose="00000500000000000000" pitchFamily="2" charset="0"/>
              </a:rPr>
              <a:t>ricerca di farmaci</a:t>
            </a:r>
            <a:r>
              <a:rPr lang="it-IT" sz="2000" b="0" i="0" dirty="0">
                <a:effectLst/>
                <a:latin typeface="Montserrat" panose="00000500000000000000" pitchFamily="2" charset="0"/>
              </a:rPr>
              <a:t> è diventata più efficiente grazie all'uso dell'IA per simulare reazioni chimiche e accelerare lo sviluppo di nuovi medicinali.</a:t>
            </a:r>
          </a:p>
          <a:p>
            <a:pPr algn="l"/>
            <a:r>
              <a:rPr lang="it-IT" sz="2000" b="0" i="0" dirty="0">
                <a:effectLst/>
                <a:latin typeface="Montserrat" panose="00000500000000000000" pitchFamily="2" charset="0"/>
              </a:rPr>
              <a:t>L'IA è stata fondamentale nello </a:t>
            </a:r>
            <a:r>
              <a:rPr lang="it-IT" sz="2000" b="1" i="0" dirty="0">
                <a:effectLst/>
                <a:latin typeface="Montserrat" panose="00000500000000000000" pitchFamily="2" charset="0"/>
              </a:rPr>
              <a:t>sviluppo di cure e vaccini</a:t>
            </a:r>
            <a:r>
              <a:rPr lang="it-IT" sz="2000" b="0" i="0" dirty="0">
                <a:effectLst/>
                <a:latin typeface="Montserrat" panose="00000500000000000000" pitchFamily="2" charset="0"/>
              </a:rPr>
              <a:t> per malattie complesse. Ad esempio, durante la pandemia di </a:t>
            </a:r>
            <a:r>
              <a:rPr lang="it-IT" sz="2000" b="1" i="0" dirty="0">
                <a:effectLst/>
                <a:latin typeface="Montserrat" panose="00000500000000000000" pitchFamily="2" charset="0"/>
              </a:rPr>
              <a:t>COVID-19</a:t>
            </a:r>
            <a:r>
              <a:rPr lang="it-IT" sz="2000" b="0" i="0" dirty="0">
                <a:effectLst/>
                <a:latin typeface="Montserrat" panose="00000500000000000000" pitchFamily="2" charset="0"/>
              </a:rPr>
              <a:t>, è stata utilizzata per accelerare lo sviluppo dei vaccini e per analizzare dati sanitari in tempo reale.</a:t>
            </a:r>
            <a:br>
              <a:rPr lang="it-IT" sz="2000" b="0" i="0" dirty="0">
                <a:effectLst/>
                <a:latin typeface="Montserrat" panose="00000500000000000000" pitchFamily="2" charset="0"/>
              </a:rPr>
            </a:br>
            <a:br>
              <a:rPr lang="it-IT" sz="2000" b="0" i="0" dirty="0">
                <a:effectLst/>
                <a:latin typeface="Montserrat" panose="00000500000000000000" pitchFamily="2" charset="0"/>
              </a:rPr>
            </a:br>
            <a:endParaRPr lang="it-IT" sz="2000" b="0" i="0" dirty="0">
              <a:effectLst/>
              <a:latin typeface="Montserrat" panose="00000500000000000000" pitchFamily="2" charset="0"/>
            </a:endParaRPr>
          </a:p>
        </p:txBody>
      </p:sp>
      <p:sp>
        <p:nvSpPr>
          <p:cNvPr id="6" name="Titolo 1">
            <a:extLst>
              <a:ext uri="{FF2B5EF4-FFF2-40B4-BE49-F238E27FC236}">
                <a16:creationId xmlns:a16="http://schemas.microsoft.com/office/drawing/2014/main" id="{BE24820F-F42F-77DA-0D7A-C7A7DC0DCD8E}"/>
              </a:ext>
            </a:extLst>
          </p:cNvPr>
          <p:cNvSpPr txBox="1">
            <a:spLocks/>
          </p:cNvSpPr>
          <p:nvPr/>
        </p:nvSpPr>
        <p:spPr>
          <a:xfrm>
            <a:off x="891706" y="521068"/>
            <a:ext cx="11204813"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Settore sanitario</a:t>
            </a:r>
          </a:p>
        </p:txBody>
      </p:sp>
      <p:pic>
        <p:nvPicPr>
          <p:cNvPr id="7" name="Immagine 6">
            <a:extLst>
              <a:ext uri="{FF2B5EF4-FFF2-40B4-BE49-F238E27FC236}">
                <a16:creationId xmlns:a16="http://schemas.microsoft.com/office/drawing/2014/main" id="{5F564BC2-2AF3-FD36-52CC-C87804C0D0EF}"/>
              </a:ext>
            </a:extLst>
          </p:cNvPr>
          <p:cNvPicPr>
            <a:picLocks noChangeAspect="1"/>
          </p:cNvPicPr>
          <p:nvPr/>
        </p:nvPicPr>
        <p:blipFill>
          <a:blip r:embed="rId2"/>
          <a:stretch>
            <a:fillRect/>
          </a:stretch>
        </p:blipFill>
        <p:spPr>
          <a:xfrm>
            <a:off x="9923946" y="5266652"/>
            <a:ext cx="2172573" cy="1449404"/>
          </a:xfrm>
          <a:prstGeom prst="rect">
            <a:avLst/>
          </a:prstGeom>
        </p:spPr>
      </p:pic>
      <p:sp>
        <p:nvSpPr>
          <p:cNvPr id="9" name="CasellaDiTesto 8">
            <a:extLst>
              <a:ext uri="{FF2B5EF4-FFF2-40B4-BE49-F238E27FC236}">
                <a16:creationId xmlns:a16="http://schemas.microsoft.com/office/drawing/2014/main" id="{DBBDE696-9B33-F554-087F-F79B3C165163}"/>
              </a:ext>
            </a:extLst>
          </p:cNvPr>
          <p:cNvSpPr txBox="1"/>
          <p:nvPr/>
        </p:nvSpPr>
        <p:spPr>
          <a:xfrm>
            <a:off x="891705" y="5637411"/>
            <a:ext cx="8703987" cy="707886"/>
          </a:xfrm>
          <a:prstGeom prst="rect">
            <a:avLst/>
          </a:prstGeom>
          <a:noFill/>
        </p:spPr>
        <p:txBody>
          <a:bodyPr wrap="square">
            <a:spAutoFit/>
          </a:bodyPr>
          <a:lstStyle/>
          <a:p>
            <a:r>
              <a:rPr lang="it-IT" sz="2000" b="0" i="0" dirty="0">
                <a:effectLst/>
                <a:latin typeface="Montserrat" panose="00000500000000000000" pitchFamily="2" charset="0"/>
              </a:rPr>
              <a:t>Inoltre, l'IA può identificare correlazioni nei dati medici, </a:t>
            </a:r>
            <a:r>
              <a:rPr lang="it-IT" sz="2000" b="1" i="0" dirty="0">
                <a:effectLst/>
                <a:latin typeface="Montserrat" panose="00000500000000000000" pitchFamily="2" charset="0"/>
              </a:rPr>
              <a:t>facilitando la diagnosi di malattie rare</a:t>
            </a:r>
            <a:r>
              <a:rPr lang="it-IT" sz="2000" b="0" i="0" dirty="0">
                <a:effectLst/>
                <a:latin typeface="Montserrat" panose="00000500000000000000" pitchFamily="2" charset="0"/>
              </a:rPr>
              <a:t>.</a:t>
            </a:r>
            <a:endParaRPr lang="it-IT" sz="2000" dirty="0"/>
          </a:p>
        </p:txBody>
      </p:sp>
    </p:spTree>
    <p:extLst>
      <p:ext uri="{BB962C8B-B14F-4D97-AF65-F5344CB8AC3E}">
        <p14:creationId xmlns:p14="http://schemas.microsoft.com/office/powerpoint/2010/main" val="2503172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1697A-1603-EA35-6EC9-B56727BE81BE}"/>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B2232FFB-77A3-E8C5-30D8-4F3BD7A780B2}"/>
              </a:ext>
            </a:extLst>
          </p:cNvPr>
          <p:cNvSpPr txBox="1">
            <a:spLocks/>
          </p:cNvSpPr>
          <p:nvPr/>
        </p:nvSpPr>
        <p:spPr>
          <a:xfrm>
            <a:off x="891705" y="67530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endParaRPr lang="it-IT" sz="2500" b="1" i="0" dirty="0">
              <a:solidFill>
                <a:srgbClr val="B700FF"/>
              </a:solidFill>
              <a:effectLst/>
              <a:latin typeface="Montserrat" panose="00000500000000000000" pitchFamily="2" charset="0"/>
            </a:endParaRPr>
          </a:p>
        </p:txBody>
      </p:sp>
      <p:sp>
        <p:nvSpPr>
          <p:cNvPr id="3" name="CasellaDiTesto 2">
            <a:extLst>
              <a:ext uri="{FF2B5EF4-FFF2-40B4-BE49-F238E27FC236}">
                <a16:creationId xmlns:a16="http://schemas.microsoft.com/office/drawing/2014/main" id="{CAE44C52-3789-8B63-19E1-086035A6694B}"/>
              </a:ext>
            </a:extLst>
          </p:cNvPr>
          <p:cNvSpPr txBox="1"/>
          <p:nvPr/>
        </p:nvSpPr>
        <p:spPr>
          <a:xfrm>
            <a:off x="891705" y="1355148"/>
            <a:ext cx="10235331" cy="3170099"/>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L'IA è utilizzata per analizzare modelli climatici e </a:t>
            </a:r>
            <a:r>
              <a:rPr lang="it-IT" sz="2000" b="1" i="0" dirty="0">
                <a:solidFill>
                  <a:srgbClr val="121B37"/>
                </a:solidFill>
                <a:effectLst/>
                <a:latin typeface="Montserrat" panose="00000500000000000000" pitchFamily="2" charset="0"/>
              </a:rPr>
              <a:t>prevedere i cambiamenti</a:t>
            </a:r>
            <a:r>
              <a:rPr lang="it-IT" sz="2000" b="0" i="0" dirty="0">
                <a:solidFill>
                  <a:srgbClr val="121B37"/>
                </a:solidFill>
                <a:effectLst/>
                <a:latin typeface="Montserrat" panose="00000500000000000000" pitchFamily="2" charset="0"/>
              </a:rPr>
              <a:t>, aiutando a mitigare gli effetti del cambiamento climatico.</a:t>
            </a:r>
            <a:br>
              <a:rPr lang="it-IT" sz="2000" dirty="0"/>
            </a:br>
            <a:br>
              <a:rPr lang="it-IT" sz="2000" dirty="0"/>
            </a:br>
            <a:r>
              <a:rPr lang="it-IT" sz="2000" b="0" i="0" dirty="0">
                <a:solidFill>
                  <a:srgbClr val="121B37"/>
                </a:solidFill>
                <a:effectLst/>
                <a:latin typeface="Montserrat" panose="00000500000000000000" pitchFamily="2" charset="0"/>
              </a:rPr>
              <a:t>Sistemi di monitoraggio basati su IA migliorano le </a:t>
            </a:r>
            <a:r>
              <a:rPr lang="it-IT" sz="2000" b="1" i="0" dirty="0">
                <a:solidFill>
                  <a:srgbClr val="121B37"/>
                </a:solidFill>
                <a:effectLst/>
                <a:latin typeface="Montserrat" panose="00000500000000000000" pitchFamily="2" charset="0"/>
              </a:rPr>
              <a:t>previsioni sui disastri naturali,</a:t>
            </a:r>
            <a:r>
              <a:rPr lang="it-IT" sz="2000" b="0" i="0" dirty="0">
                <a:solidFill>
                  <a:srgbClr val="121B37"/>
                </a:solidFill>
                <a:effectLst/>
                <a:latin typeface="Montserrat" panose="00000500000000000000" pitchFamily="2" charset="0"/>
              </a:rPr>
              <a:t> permettendo sistemi di allerta precoce più efficaci.</a:t>
            </a:r>
            <a:br>
              <a:rPr lang="it-IT" sz="2000" dirty="0"/>
            </a:br>
            <a:br>
              <a:rPr lang="it-IT" sz="2000" dirty="0"/>
            </a:br>
            <a:r>
              <a:rPr lang="it-IT" sz="2000" b="0" i="0" dirty="0">
                <a:solidFill>
                  <a:srgbClr val="121B37"/>
                </a:solidFill>
                <a:effectLst/>
                <a:latin typeface="Montserrat" panose="00000500000000000000" pitchFamily="2" charset="0"/>
              </a:rPr>
              <a:t>Inoltre, l'IA </a:t>
            </a:r>
            <a:r>
              <a:rPr lang="it-IT" sz="2000" b="1" i="0" dirty="0">
                <a:solidFill>
                  <a:srgbClr val="121B37"/>
                </a:solidFill>
                <a:effectLst/>
                <a:latin typeface="Montserrat" panose="00000500000000000000" pitchFamily="2" charset="0"/>
              </a:rPr>
              <a:t>ottimizza l'uso delle risorse</a:t>
            </a:r>
            <a:r>
              <a:rPr lang="it-IT" sz="2000" b="0" i="0" dirty="0">
                <a:solidFill>
                  <a:srgbClr val="121B37"/>
                </a:solidFill>
                <a:effectLst/>
                <a:latin typeface="Montserrat" panose="00000500000000000000" pitchFamily="2" charset="0"/>
              </a:rPr>
              <a:t>, riducendo l'inquinamento e migliorando l'efficienza energetica.</a:t>
            </a:r>
            <a:br>
              <a:rPr lang="it-IT" sz="2000" dirty="0"/>
            </a:br>
            <a:br>
              <a:rPr lang="it-IT" sz="2000" dirty="0"/>
            </a:br>
            <a:endParaRPr lang="it-IT" sz="2000" b="0" i="0" dirty="0">
              <a:effectLst/>
              <a:latin typeface="Montserrat" panose="00000500000000000000" pitchFamily="2" charset="0"/>
            </a:endParaRPr>
          </a:p>
        </p:txBody>
      </p:sp>
      <p:sp>
        <p:nvSpPr>
          <p:cNvPr id="6" name="Titolo 1">
            <a:extLst>
              <a:ext uri="{FF2B5EF4-FFF2-40B4-BE49-F238E27FC236}">
                <a16:creationId xmlns:a16="http://schemas.microsoft.com/office/drawing/2014/main" id="{D7478D14-2692-24BC-D4B9-3CE862F518E4}"/>
              </a:ext>
            </a:extLst>
          </p:cNvPr>
          <p:cNvSpPr txBox="1">
            <a:spLocks/>
          </p:cNvSpPr>
          <p:nvPr/>
        </p:nvSpPr>
        <p:spPr>
          <a:xfrm>
            <a:off x="891706" y="521068"/>
            <a:ext cx="11204813"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Settore ambientale</a:t>
            </a:r>
          </a:p>
        </p:txBody>
      </p:sp>
      <p:pic>
        <p:nvPicPr>
          <p:cNvPr id="2" name="Immagine 1">
            <a:extLst>
              <a:ext uri="{FF2B5EF4-FFF2-40B4-BE49-F238E27FC236}">
                <a16:creationId xmlns:a16="http://schemas.microsoft.com/office/drawing/2014/main" id="{8FAF4612-8D16-52AD-403B-788026E56934}"/>
              </a:ext>
            </a:extLst>
          </p:cNvPr>
          <p:cNvPicPr>
            <a:picLocks noChangeAspect="1"/>
          </p:cNvPicPr>
          <p:nvPr/>
        </p:nvPicPr>
        <p:blipFill>
          <a:blip r:embed="rId2"/>
          <a:stretch>
            <a:fillRect/>
          </a:stretch>
        </p:blipFill>
        <p:spPr>
          <a:xfrm>
            <a:off x="9451818" y="4990641"/>
            <a:ext cx="2567583" cy="1646036"/>
          </a:xfrm>
          <a:prstGeom prst="rect">
            <a:avLst/>
          </a:prstGeom>
        </p:spPr>
      </p:pic>
      <p:sp>
        <p:nvSpPr>
          <p:cNvPr id="8" name="CasellaDiTesto 7">
            <a:extLst>
              <a:ext uri="{FF2B5EF4-FFF2-40B4-BE49-F238E27FC236}">
                <a16:creationId xmlns:a16="http://schemas.microsoft.com/office/drawing/2014/main" id="{FD2A5916-8D73-BE5F-1438-779D5C892E85}"/>
              </a:ext>
            </a:extLst>
          </p:cNvPr>
          <p:cNvSpPr txBox="1"/>
          <p:nvPr/>
        </p:nvSpPr>
        <p:spPr>
          <a:xfrm>
            <a:off x="891705" y="4175033"/>
            <a:ext cx="7910772" cy="1631216"/>
          </a:xfrm>
          <a:prstGeom prst="rect">
            <a:avLst/>
          </a:prstGeom>
          <a:noFill/>
        </p:spPr>
        <p:txBody>
          <a:bodyPr wrap="square">
            <a:spAutoFit/>
          </a:bodyPr>
          <a:lstStyle/>
          <a:p>
            <a:r>
              <a:rPr lang="it-IT" sz="2000" b="0" i="0" dirty="0">
                <a:solidFill>
                  <a:srgbClr val="121B37"/>
                </a:solidFill>
                <a:effectLst/>
                <a:latin typeface="Montserrat" panose="00000500000000000000" pitchFamily="2" charset="0"/>
              </a:rPr>
              <a:t>Nel settore agricolo, l'IA supporta l'</a:t>
            </a:r>
            <a:r>
              <a:rPr lang="it-IT" sz="2000" b="1" i="0" dirty="0">
                <a:solidFill>
                  <a:srgbClr val="121B37"/>
                </a:solidFill>
                <a:effectLst/>
                <a:latin typeface="Montserrat" panose="00000500000000000000" pitchFamily="2" charset="0"/>
              </a:rPr>
              <a:t>agricoltura intelligente</a:t>
            </a:r>
            <a:r>
              <a:rPr lang="it-IT" sz="2000" b="0" i="0" dirty="0">
                <a:solidFill>
                  <a:srgbClr val="121B37"/>
                </a:solidFill>
                <a:effectLst/>
                <a:latin typeface="Montserrat" panose="00000500000000000000" pitchFamily="2" charset="0"/>
              </a:rPr>
              <a:t> migliorando le previsioni climatiche, ottimizzando i sistemi di irrigazione e monitorando la salute del suolo. Queste soluzioni contribuiscono a </a:t>
            </a:r>
            <a:r>
              <a:rPr lang="it-IT" sz="2000" b="1" i="0" dirty="0">
                <a:solidFill>
                  <a:srgbClr val="121B37"/>
                </a:solidFill>
                <a:effectLst/>
                <a:latin typeface="Montserrat" panose="00000500000000000000" pitchFamily="2" charset="0"/>
              </a:rPr>
              <a:t>ridurre lo spreco di risorse</a:t>
            </a:r>
            <a:r>
              <a:rPr lang="it-IT" sz="2000" b="0" i="0" dirty="0">
                <a:solidFill>
                  <a:srgbClr val="121B37"/>
                </a:solidFill>
                <a:effectLst/>
                <a:latin typeface="Montserrat" panose="00000500000000000000" pitchFamily="2" charset="0"/>
              </a:rPr>
              <a:t> e a</a:t>
            </a:r>
            <a:r>
              <a:rPr lang="it-IT" sz="2000" b="1" i="0" dirty="0">
                <a:solidFill>
                  <a:srgbClr val="121B37"/>
                </a:solidFill>
                <a:effectLst/>
                <a:latin typeface="Montserrat" panose="00000500000000000000" pitchFamily="2" charset="0"/>
              </a:rPr>
              <a:t>umentare la resa delle coltivazioni</a:t>
            </a:r>
            <a:r>
              <a:rPr lang="it-IT" sz="2000" b="0" i="0" dirty="0">
                <a:solidFill>
                  <a:srgbClr val="121B37"/>
                </a:solidFill>
                <a:effectLst/>
                <a:latin typeface="Montserrat" panose="00000500000000000000" pitchFamily="2" charset="0"/>
              </a:rPr>
              <a:t>.</a:t>
            </a:r>
            <a:endParaRPr lang="it-IT" sz="2000" dirty="0"/>
          </a:p>
        </p:txBody>
      </p:sp>
    </p:spTree>
    <p:extLst>
      <p:ext uri="{BB962C8B-B14F-4D97-AF65-F5344CB8AC3E}">
        <p14:creationId xmlns:p14="http://schemas.microsoft.com/office/powerpoint/2010/main" val="420886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C1B33-903D-11FF-D205-D22B666142FB}"/>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5860E0C-2CBC-C096-BFB8-04DC927F9262}"/>
              </a:ext>
            </a:extLst>
          </p:cNvPr>
          <p:cNvSpPr>
            <a:spLocks noGrp="1"/>
          </p:cNvSpPr>
          <p:nvPr>
            <p:ph idx="1"/>
          </p:nvPr>
        </p:nvSpPr>
        <p:spPr>
          <a:xfrm>
            <a:off x="891707" y="1785900"/>
            <a:ext cx="10515600" cy="2554746"/>
          </a:xfrm>
        </p:spPr>
        <p:txBody>
          <a:bodyPr>
            <a:normAutofit/>
          </a:bodyPr>
          <a:lstStyle/>
          <a:p>
            <a:pPr marL="0" indent="0" algn="l">
              <a:buNone/>
            </a:pPr>
            <a:r>
              <a:rPr lang="it-IT" sz="2000" b="0" i="0" dirty="0">
                <a:effectLst/>
                <a:latin typeface="Montserrat" panose="00000500000000000000" pitchFamily="2" charset="0"/>
              </a:rPr>
              <a:t>Quando un essere umano affronta un problema, utilizza la sua capacità di </a:t>
            </a:r>
            <a:r>
              <a:rPr lang="it-IT" sz="2000" b="1" i="0" dirty="0">
                <a:effectLst/>
                <a:latin typeface="Montserrat" panose="00000500000000000000" pitchFamily="2" charset="0"/>
              </a:rPr>
              <a:t>osservare</a:t>
            </a:r>
            <a:r>
              <a:rPr lang="it-IT" sz="2000" b="0" i="0" dirty="0">
                <a:effectLst/>
                <a:latin typeface="Montserrat" panose="00000500000000000000" pitchFamily="2" charset="0"/>
              </a:rPr>
              <a:t>, </a:t>
            </a:r>
            <a:r>
              <a:rPr lang="it-IT" sz="2000" b="1" i="0" dirty="0">
                <a:effectLst/>
                <a:latin typeface="Montserrat" panose="00000500000000000000" pitchFamily="2" charset="0"/>
              </a:rPr>
              <a:t>analizzare</a:t>
            </a:r>
            <a:r>
              <a:rPr lang="it-IT" sz="2000" b="0" i="0" dirty="0">
                <a:effectLst/>
                <a:latin typeface="Montserrat" panose="00000500000000000000" pitchFamily="2" charset="0"/>
              </a:rPr>
              <a:t> e </a:t>
            </a:r>
            <a:r>
              <a:rPr lang="it-IT" sz="2000" b="1" i="0" dirty="0">
                <a:effectLst/>
                <a:latin typeface="Montserrat" panose="00000500000000000000" pitchFamily="2" charset="0"/>
              </a:rPr>
              <a:t>imparare</a:t>
            </a:r>
            <a:r>
              <a:rPr lang="it-IT" sz="2000" b="0" i="0" dirty="0">
                <a:effectLst/>
                <a:latin typeface="Montserrat" panose="00000500000000000000" pitchFamily="2" charset="0"/>
              </a:rPr>
              <a:t> dalle esperienze passate per trovare soluzioni. L'IA tenta di replicare questo processo, anche se non può ancora raggiungere la complessità e la flessibilità del cervello umano.</a:t>
            </a:r>
          </a:p>
          <a:p>
            <a:pPr marL="0" indent="0" algn="l">
              <a:buNone/>
            </a:pPr>
            <a:r>
              <a:rPr lang="it-IT" sz="2000" b="0" i="0" dirty="0">
                <a:effectLst/>
                <a:latin typeface="Montserrat" panose="00000500000000000000" pitchFamily="2" charset="0"/>
              </a:rPr>
              <a:t>Tuttavia, eccelle in compiti specifici, come il </a:t>
            </a:r>
            <a:r>
              <a:rPr lang="it-IT" sz="2000" b="1" i="0" dirty="0">
                <a:effectLst/>
                <a:latin typeface="Montserrat" panose="00000500000000000000" pitchFamily="2" charset="0"/>
              </a:rPr>
              <a:t>riconoscimento di immagini</a:t>
            </a:r>
            <a:r>
              <a:rPr lang="it-IT" sz="2000" b="0" i="0" dirty="0">
                <a:effectLst/>
                <a:latin typeface="Montserrat" panose="00000500000000000000" pitchFamily="2" charset="0"/>
              </a:rPr>
              <a:t> o l'</a:t>
            </a:r>
            <a:r>
              <a:rPr lang="it-IT" sz="2000" b="1" i="0" dirty="0">
                <a:effectLst/>
                <a:latin typeface="Montserrat" panose="00000500000000000000" pitchFamily="2" charset="0"/>
              </a:rPr>
              <a:t>analisi di grandi volumi di dati</a:t>
            </a:r>
            <a:r>
              <a:rPr lang="it-IT" sz="2000" b="0" i="0" dirty="0">
                <a:effectLst/>
                <a:latin typeface="Montserrat" panose="00000500000000000000" pitchFamily="2" charset="0"/>
              </a:rPr>
              <a:t>, compiti in cui spesso supera l’essere umano per </a:t>
            </a:r>
            <a:r>
              <a:rPr lang="it-IT" sz="2000" b="1" i="0" dirty="0">
                <a:effectLst/>
                <a:latin typeface="Montserrat" panose="00000500000000000000" pitchFamily="2" charset="0"/>
              </a:rPr>
              <a:t>velocità</a:t>
            </a:r>
            <a:r>
              <a:rPr lang="it-IT" sz="2000" b="0" i="0" dirty="0">
                <a:effectLst/>
                <a:latin typeface="Montserrat" panose="00000500000000000000" pitchFamily="2" charset="0"/>
              </a:rPr>
              <a:t> e </a:t>
            </a:r>
            <a:r>
              <a:rPr lang="it-IT" sz="2000" b="1" i="0" dirty="0">
                <a:effectLst/>
                <a:latin typeface="Montserrat" panose="00000500000000000000" pitchFamily="2" charset="0"/>
              </a:rPr>
              <a:t>precisione</a:t>
            </a:r>
            <a:r>
              <a:rPr lang="it-IT" sz="2000" b="0" i="0" dirty="0">
                <a:effectLst/>
                <a:latin typeface="Montserrat" panose="00000500000000000000" pitchFamily="2" charset="0"/>
              </a:rPr>
              <a:t>.</a:t>
            </a:r>
          </a:p>
        </p:txBody>
      </p:sp>
      <p:sp>
        <p:nvSpPr>
          <p:cNvPr id="4" name="Titolo 1">
            <a:extLst>
              <a:ext uri="{FF2B5EF4-FFF2-40B4-BE49-F238E27FC236}">
                <a16:creationId xmlns:a16="http://schemas.microsoft.com/office/drawing/2014/main" id="{521A0A87-AE27-AED3-F3D1-1AD2393DFB12}"/>
              </a:ext>
            </a:extLst>
          </p:cNvPr>
          <p:cNvSpPr txBox="1">
            <a:spLocks/>
          </p:cNvSpPr>
          <p:nvPr/>
        </p:nvSpPr>
        <p:spPr>
          <a:xfrm>
            <a:off x="891707" y="77118"/>
            <a:ext cx="10408586" cy="999334"/>
          </a:xfrm>
          <a:prstGeom prst="rect">
            <a:avLst/>
          </a:prstGeom>
        </p:spPr>
        <p:txBody>
          <a:bodyPr vert="horz" lIns="91440" tIns="45720" rIns="91440" bIns="45720" rtlCol="0" anchor="b">
            <a:noAutofit/>
          </a:bodyPr>
          <a:lstStyle>
            <a:defPPr>
              <a:defRPr lang="it-IT"/>
            </a:defPPr>
            <a:lvl1pPr>
              <a:lnSpc>
                <a:spcPct val="90000"/>
              </a:lnSpc>
              <a:spcBef>
                <a:spcPct val="0"/>
              </a:spcBef>
              <a:buNone/>
              <a:defRPr sz="3000" b="1" i="0" cap="all" spc="300" baseline="0">
                <a:solidFill>
                  <a:srgbClr val="B700FF"/>
                </a:solidFill>
                <a:effectLst/>
                <a:latin typeface="Montserrat" panose="00000500000000000000" pitchFamily="2" charset="0"/>
                <a:ea typeface="Source Sans Pro SemiBold" panose="020B0603030403020204" pitchFamily="34" charset="0"/>
                <a:cs typeface="+mj-cs"/>
              </a:defRPr>
            </a:lvl1pPr>
          </a:lstStyle>
          <a:p>
            <a:r>
              <a:rPr lang="it-IT" dirty="0"/>
              <a:t>L'IA e l'intelligenza umana</a:t>
            </a:r>
          </a:p>
        </p:txBody>
      </p:sp>
      <p:pic>
        <p:nvPicPr>
          <p:cNvPr id="5" name="Immagine 4">
            <a:extLst>
              <a:ext uri="{FF2B5EF4-FFF2-40B4-BE49-F238E27FC236}">
                <a16:creationId xmlns:a16="http://schemas.microsoft.com/office/drawing/2014/main" id="{ACBD98D6-C38E-1296-69C2-6E25AE3F5420}"/>
              </a:ext>
            </a:extLst>
          </p:cNvPr>
          <p:cNvPicPr>
            <a:picLocks noChangeAspect="1"/>
          </p:cNvPicPr>
          <p:nvPr/>
        </p:nvPicPr>
        <p:blipFill>
          <a:blip r:embed="rId2"/>
          <a:stretch>
            <a:fillRect/>
          </a:stretch>
        </p:blipFill>
        <p:spPr>
          <a:xfrm>
            <a:off x="9066446" y="4607371"/>
            <a:ext cx="3008040" cy="1997241"/>
          </a:xfrm>
          <a:prstGeom prst="rect">
            <a:avLst/>
          </a:prstGeom>
        </p:spPr>
      </p:pic>
    </p:spTree>
    <p:extLst>
      <p:ext uri="{BB962C8B-B14F-4D97-AF65-F5344CB8AC3E}">
        <p14:creationId xmlns:p14="http://schemas.microsoft.com/office/powerpoint/2010/main" val="3567772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524E4-E5D4-AED3-DE3B-3591C80DE1E4}"/>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C62A16D4-86D7-C156-BD14-66A0B69D72F4}"/>
              </a:ext>
            </a:extLst>
          </p:cNvPr>
          <p:cNvSpPr txBox="1">
            <a:spLocks/>
          </p:cNvSpPr>
          <p:nvPr/>
        </p:nvSpPr>
        <p:spPr>
          <a:xfrm>
            <a:off x="891705" y="67530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endParaRPr lang="it-IT" sz="2500" b="1" i="0" dirty="0">
              <a:solidFill>
                <a:srgbClr val="B700FF"/>
              </a:solidFill>
              <a:effectLst/>
              <a:latin typeface="Montserrat" panose="00000500000000000000" pitchFamily="2" charset="0"/>
            </a:endParaRPr>
          </a:p>
        </p:txBody>
      </p:sp>
      <p:sp>
        <p:nvSpPr>
          <p:cNvPr id="3" name="CasellaDiTesto 2">
            <a:extLst>
              <a:ext uri="{FF2B5EF4-FFF2-40B4-BE49-F238E27FC236}">
                <a16:creationId xmlns:a16="http://schemas.microsoft.com/office/drawing/2014/main" id="{0096EF7E-F1BE-2C34-4DC7-DB84EC96E066}"/>
              </a:ext>
            </a:extLst>
          </p:cNvPr>
          <p:cNvSpPr txBox="1"/>
          <p:nvPr/>
        </p:nvSpPr>
        <p:spPr>
          <a:xfrm>
            <a:off x="891705" y="2229021"/>
            <a:ext cx="10235331" cy="1938992"/>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L'IA contribuisce a ridurre le disuguaglianze nell'accesso all'istruzione grazie a </a:t>
            </a:r>
            <a:r>
              <a:rPr lang="it-IT" sz="2000" b="1" i="0" dirty="0">
                <a:solidFill>
                  <a:srgbClr val="121B37"/>
                </a:solidFill>
                <a:effectLst/>
                <a:latin typeface="Montserrat" panose="00000500000000000000" pitchFamily="2" charset="0"/>
              </a:rPr>
              <a:t>contenuti educativi personalizzati</a:t>
            </a:r>
            <a:r>
              <a:rPr lang="it-IT" sz="2000" b="0" i="0" dirty="0">
                <a:solidFill>
                  <a:srgbClr val="121B37"/>
                </a:solidFill>
                <a:effectLst/>
                <a:latin typeface="Montserrat" panose="00000500000000000000" pitchFamily="2" charset="0"/>
              </a:rPr>
              <a:t>.</a:t>
            </a:r>
            <a:br>
              <a:rPr lang="it-IT" sz="2000" dirty="0"/>
            </a:br>
            <a:br>
              <a:rPr lang="it-IT" sz="2000" dirty="0"/>
            </a:br>
            <a:r>
              <a:rPr lang="it-IT" sz="2000" b="0" i="0" dirty="0">
                <a:solidFill>
                  <a:srgbClr val="121B37"/>
                </a:solidFill>
                <a:effectLst/>
                <a:latin typeface="Montserrat" panose="00000500000000000000" pitchFamily="2" charset="0"/>
              </a:rPr>
              <a:t>Sistemi di valutazione in tempo reale permettono di </a:t>
            </a:r>
            <a:r>
              <a:rPr lang="it-IT" sz="2000" b="1" i="0" dirty="0">
                <a:solidFill>
                  <a:srgbClr val="121B37"/>
                </a:solidFill>
                <a:effectLst/>
                <a:latin typeface="Montserrat" panose="00000500000000000000" pitchFamily="2" charset="0"/>
              </a:rPr>
              <a:t>monitorare il progresso degli studenti</a:t>
            </a:r>
            <a:r>
              <a:rPr lang="it-IT" sz="2000" b="0" i="0" dirty="0">
                <a:solidFill>
                  <a:srgbClr val="121B37"/>
                </a:solidFill>
                <a:effectLst/>
                <a:latin typeface="Montserrat" panose="00000500000000000000" pitchFamily="2" charset="0"/>
              </a:rPr>
              <a:t>, fornendo un feedback immediato per un apprendimento più efficace.</a:t>
            </a:r>
            <a:endParaRPr lang="it-IT" sz="2000" b="0" i="0" dirty="0">
              <a:effectLst/>
              <a:latin typeface="Montserrat" panose="00000500000000000000" pitchFamily="2" charset="0"/>
            </a:endParaRPr>
          </a:p>
        </p:txBody>
      </p:sp>
      <p:sp>
        <p:nvSpPr>
          <p:cNvPr id="6" name="Titolo 1">
            <a:extLst>
              <a:ext uri="{FF2B5EF4-FFF2-40B4-BE49-F238E27FC236}">
                <a16:creationId xmlns:a16="http://schemas.microsoft.com/office/drawing/2014/main" id="{8D28527B-8353-1A63-9535-2224B03292E0}"/>
              </a:ext>
            </a:extLst>
          </p:cNvPr>
          <p:cNvSpPr txBox="1">
            <a:spLocks/>
          </p:cNvSpPr>
          <p:nvPr/>
        </p:nvSpPr>
        <p:spPr>
          <a:xfrm>
            <a:off x="891706" y="521068"/>
            <a:ext cx="11204813"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Settore dell’istruzione</a:t>
            </a:r>
          </a:p>
        </p:txBody>
      </p:sp>
      <p:pic>
        <p:nvPicPr>
          <p:cNvPr id="7" name="Immagine 6">
            <a:extLst>
              <a:ext uri="{FF2B5EF4-FFF2-40B4-BE49-F238E27FC236}">
                <a16:creationId xmlns:a16="http://schemas.microsoft.com/office/drawing/2014/main" id="{7A0B1A48-1C94-2526-C8E3-7FE07432DBC5}"/>
              </a:ext>
            </a:extLst>
          </p:cNvPr>
          <p:cNvPicPr>
            <a:picLocks noChangeAspect="1"/>
          </p:cNvPicPr>
          <p:nvPr/>
        </p:nvPicPr>
        <p:blipFill>
          <a:blip r:embed="rId2"/>
          <a:stretch>
            <a:fillRect/>
          </a:stretch>
        </p:blipFill>
        <p:spPr>
          <a:xfrm>
            <a:off x="4353282" y="4313145"/>
            <a:ext cx="3485435" cy="1765954"/>
          </a:xfrm>
          <a:prstGeom prst="rect">
            <a:avLst/>
          </a:prstGeom>
        </p:spPr>
      </p:pic>
    </p:spTree>
    <p:extLst>
      <p:ext uri="{BB962C8B-B14F-4D97-AF65-F5344CB8AC3E}">
        <p14:creationId xmlns:p14="http://schemas.microsoft.com/office/powerpoint/2010/main" val="3087703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10983-F742-EBDE-31ED-DC436E0F7F7D}"/>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84D91F0F-D416-393A-A93E-D821F03F2F75}"/>
              </a:ext>
            </a:extLst>
          </p:cNvPr>
          <p:cNvSpPr txBox="1">
            <a:spLocks/>
          </p:cNvSpPr>
          <p:nvPr/>
        </p:nvSpPr>
        <p:spPr>
          <a:xfrm>
            <a:off x="891705" y="675304"/>
            <a:ext cx="10408586"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endParaRPr lang="it-IT" sz="2500" b="1" i="0" dirty="0">
              <a:solidFill>
                <a:srgbClr val="B700FF"/>
              </a:solidFill>
              <a:effectLst/>
              <a:latin typeface="Montserrat" panose="00000500000000000000" pitchFamily="2" charset="0"/>
            </a:endParaRPr>
          </a:p>
        </p:txBody>
      </p:sp>
      <p:sp>
        <p:nvSpPr>
          <p:cNvPr id="3" name="CasellaDiTesto 2">
            <a:extLst>
              <a:ext uri="{FF2B5EF4-FFF2-40B4-BE49-F238E27FC236}">
                <a16:creationId xmlns:a16="http://schemas.microsoft.com/office/drawing/2014/main" id="{C0ACA656-30B4-E2A6-52AD-4971D085C6F6}"/>
              </a:ext>
            </a:extLst>
          </p:cNvPr>
          <p:cNvSpPr txBox="1"/>
          <p:nvPr/>
        </p:nvSpPr>
        <p:spPr>
          <a:xfrm>
            <a:off x="891705" y="1797784"/>
            <a:ext cx="10235331" cy="1631216"/>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L'IA è impiegata per monitorare dati geopolitici, sociali e militari, </a:t>
            </a:r>
            <a:r>
              <a:rPr lang="it-IT" sz="2000" b="1" i="0" dirty="0">
                <a:solidFill>
                  <a:srgbClr val="121B37"/>
                </a:solidFill>
                <a:effectLst/>
                <a:latin typeface="Montserrat" panose="00000500000000000000" pitchFamily="2" charset="0"/>
              </a:rPr>
              <a:t>prevedendo tensioni sociali</a:t>
            </a:r>
            <a:r>
              <a:rPr lang="it-IT" sz="2000" b="0" i="0" dirty="0">
                <a:solidFill>
                  <a:srgbClr val="121B37"/>
                </a:solidFill>
                <a:effectLst/>
                <a:latin typeface="Montserrat" panose="00000500000000000000" pitchFamily="2" charset="0"/>
              </a:rPr>
              <a:t> attraverso l'analisi di social media e notizie.</a:t>
            </a:r>
            <a:br>
              <a:rPr lang="it-IT" sz="2000" dirty="0"/>
            </a:br>
            <a:br>
              <a:rPr lang="it-IT" sz="2000" dirty="0"/>
            </a:br>
            <a:r>
              <a:rPr lang="it-IT" sz="2000" b="0" i="0" dirty="0">
                <a:solidFill>
                  <a:srgbClr val="121B37"/>
                </a:solidFill>
                <a:effectLst/>
                <a:latin typeface="Montserrat" panose="00000500000000000000" pitchFamily="2" charset="0"/>
              </a:rPr>
              <a:t>Inoltre, analizzando modelli storici, può </a:t>
            </a:r>
            <a:r>
              <a:rPr lang="it-IT" sz="2000" b="1" i="0" dirty="0">
                <a:solidFill>
                  <a:srgbClr val="121B37"/>
                </a:solidFill>
                <a:effectLst/>
                <a:latin typeface="Montserrat" panose="00000500000000000000" pitchFamily="2" charset="0"/>
              </a:rPr>
              <a:t>suggerire strategie diplomatiche</a:t>
            </a:r>
            <a:r>
              <a:rPr lang="it-IT" sz="2000" b="0" i="0" dirty="0">
                <a:solidFill>
                  <a:srgbClr val="121B37"/>
                </a:solidFill>
                <a:effectLst/>
                <a:latin typeface="Montserrat" panose="00000500000000000000" pitchFamily="2" charset="0"/>
              </a:rPr>
              <a:t> per prevenire conflitti.</a:t>
            </a:r>
            <a:endParaRPr lang="it-IT" sz="2000" b="0" i="0" dirty="0">
              <a:effectLst/>
              <a:latin typeface="Montserrat" panose="00000500000000000000" pitchFamily="2" charset="0"/>
            </a:endParaRPr>
          </a:p>
        </p:txBody>
      </p:sp>
      <p:sp>
        <p:nvSpPr>
          <p:cNvPr id="6" name="Titolo 1">
            <a:extLst>
              <a:ext uri="{FF2B5EF4-FFF2-40B4-BE49-F238E27FC236}">
                <a16:creationId xmlns:a16="http://schemas.microsoft.com/office/drawing/2014/main" id="{9CA4B463-079B-D76D-9EC6-B2C094C81FC1}"/>
              </a:ext>
            </a:extLst>
          </p:cNvPr>
          <p:cNvSpPr txBox="1">
            <a:spLocks/>
          </p:cNvSpPr>
          <p:nvPr/>
        </p:nvSpPr>
        <p:spPr>
          <a:xfrm>
            <a:off x="891706" y="521068"/>
            <a:ext cx="11204813" cy="52560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Prevedere conflitti</a:t>
            </a:r>
          </a:p>
        </p:txBody>
      </p:sp>
      <p:pic>
        <p:nvPicPr>
          <p:cNvPr id="5" name="Immagine 4">
            <a:extLst>
              <a:ext uri="{FF2B5EF4-FFF2-40B4-BE49-F238E27FC236}">
                <a16:creationId xmlns:a16="http://schemas.microsoft.com/office/drawing/2014/main" id="{D0FFC250-E08C-9352-102A-418E392FA481}"/>
              </a:ext>
            </a:extLst>
          </p:cNvPr>
          <p:cNvPicPr>
            <a:picLocks noChangeAspect="1"/>
          </p:cNvPicPr>
          <p:nvPr/>
        </p:nvPicPr>
        <p:blipFill>
          <a:blip r:embed="rId2"/>
          <a:stretch>
            <a:fillRect/>
          </a:stretch>
        </p:blipFill>
        <p:spPr>
          <a:xfrm>
            <a:off x="4507593" y="4416216"/>
            <a:ext cx="3176814" cy="1766480"/>
          </a:xfrm>
          <a:prstGeom prst="rect">
            <a:avLst/>
          </a:prstGeom>
        </p:spPr>
      </p:pic>
    </p:spTree>
    <p:extLst>
      <p:ext uri="{BB962C8B-B14F-4D97-AF65-F5344CB8AC3E}">
        <p14:creationId xmlns:p14="http://schemas.microsoft.com/office/powerpoint/2010/main" val="2355736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F913A9-E9A8-B802-2AFF-D19848C81BA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5348" y="246569"/>
            <a:ext cx="6184555" cy="618455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useBgFill="1">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ACB75F3-795B-AD18-ACF7-FCAEE9E42E22}"/>
              </a:ext>
            </a:extLst>
          </p:cNvPr>
          <p:cNvSpPr>
            <a:spLocks noGrp="1"/>
          </p:cNvSpPr>
          <p:nvPr>
            <p:ph type="ctrTitle"/>
          </p:nvPr>
        </p:nvSpPr>
        <p:spPr>
          <a:xfrm>
            <a:off x="3820816" y="446982"/>
            <a:ext cx="4706239" cy="3422317"/>
          </a:xfrm>
        </p:spPr>
        <p:txBody>
          <a:bodyPr vert="horz" lIns="91440" tIns="45720" rIns="91440" bIns="45720" rtlCol="0" anchor="b">
            <a:noAutofit/>
          </a:bodyPr>
          <a:lstStyle/>
          <a:p>
            <a:r>
              <a:rPr lang="it-IT" sz="4000" spc="300" dirty="0">
                <a:solidFill>
                  <a:srgbClr val="002060"/>
                </a:solidFill>
                <a:latin typeface="Montserrat" panose="00000500000000000000" pitchFamily="2" charset="0"/>
              </a:rPr>
              <a:t>GRAZIE PER L’ATTENZIONE</a:t>
            </a:r>
          </a:p>
        </p:txBody>
      </p:sp>
      <p:sp>
        <p:nvSpPr>
          <p:cNvPr id="3" name="Sottotitolo 2">
            <a:extLst>
              <a:ext uri="{FF2B5EF4-FFF2-40B4-BE49-F238E27FC236}">
                <a16:creationId xmlns:a16="http://schemas.microsoft.com/office/drawing/2014/main" id="{42F8E563-4219-22CE-8816-1607A6825130}"/>
              </a:ext>
            </a:extLst>
          </p:cNvPr>
          <p:cNvSpPr>
            <a:spLocks noGrp="1"/>
          </p:cNvSpPr>
          <p:nvPr>
            <p:ph type="subTitle" idx="1"/>
          </p:nvPr>
        </p:nvSpPr>
        <p:spPr>
          <a:xfrm>
            <a:off x="4338609" y="4112127"/>
            <a:ext cx="3670652" cy="449313"/>
          </a:xfrm>
        </p:spPr>
        <p:txBody>
          <a:bodyPr vert="horz" lIns="91440" tIns="45720" rIns="91440" bIns="45720" rtlCol="0">
            <a:normAutofit fontScale="92500" lnSpcReduction="20000"/>
          </a:bodyPr>
          <a:lstStyle/>
          <a:p>
            <a:r>
              <a:rPr lang="it-IT" sz="3200" dirty="0">
                <a:solidFill>
                  <a:schemeClr val="accent6"/>
                </a:solidFill>
                <a:latin typeface="Montserrat" panose="00000500000000000000" pitchFamily="2" charset="0"/>
              </a:rPr>
              <a:t>FINE </a:t>
            </a:r>
            <a:r>
              <a:rPr lang="it-IT" sz="3200" dirty="0">
                <a:solidFill>
                  <a:schemeClr val="accent6"/>
                </a:solidFill>
                <a:latin typeface="Montserrat" panose="00000500000000000000" pitchFamily="2" charset="0"/>
                <a:sym typeface="Wingdings" panose="05000000000000000000" pitchFamily="2" charset="2"/>
              </a:rPr>
              <a:t></a:t>
            </a:r>
            <a:endParaRPr lang="it-IT" sz="3200" dirty="0">
              <a:solidFill>
                <a:schemeClr val="accent6"/>
              </a:solidFill>
              <a:latin typeface="Montserrat" panose="00000500000000000000" pitchFamily="2" charset="0"/>
            </a:endParaRP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tx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tx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135992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DE69D-E560-B28E-02B7-276B5FA3F0BB}"/>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E79FD9E7-8725-0B64-99C2-3390070A4668}"/>
              </a:ext>
            </a:extLst>
          </p:cNvPr>
          <p:cNvSpPr txBox="1">
            <a:spLocks/>
          </p:cNvSpPr>
          <p:nvPr/>
        </p:nvSpPr>
        <p:spPr>
          <a:xfrm>
            <a:off x="891707" y="407624"/>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3000" b="1" i="0" dirty="0">
                <a:solidFill>
                  <a:srgbClr val="B700FF"/>
                </a:solidFill>
                <a:effectLst/>
                <a:latin typeface="Montserrat" panose="00000500000000000000" pitchFamily="2" charset="0"/>
              </a:rPr>
              <a:t>Tipi di Intelligenza Artificiale</a:t>
            </a:r>
          </a:p>
        </p:txBody>
      </p:sp>
      <p:sp>
        <p:nvSpPr>
          <p:cNvPr id="9" name="CasellaDiTesto 8">
            <a:extLst>
              <a:ext uri="{FF2B5EF4-FFF2-40B4-BE49-F238E27FC236}">
                <a16:creationId xmlns:a16="http://schemas.microsoft.com/office/drawing/2014/main" id="{E7E24604-BB69-85F3-BA08-443FADE55ACD}"/>
              </a:ext>
            </a:extLst>
          </p:cNvPr>
          <p:cNvSpPr txBox="1"/>
          <p:nvPr/>
        </p:nvSpPr>
        <p:spPr>
          <a:xfrm>
            <a:off x="891707" y="1424550"/>
            <a:ext cx="10408586" cy="4401205"/>
          </a:xfrm>
          <a:prstGeom prst="rect">
            <a:avLst/>
          </a:prstGeom>
          <a:noFill/>
        </p:spPr>
        <p:txBody>
          <a:bodyPr wrap="square">
            <a:spAutoFit/>
          </a:bodyPr>
          <a:lstStyle/>
          <a:p>
            <a:pPr algn="l"/>
            <a:r>
              <a:rPr lang="it-IT" sz="2000" b="1" i="0" dirty="0">
                <a:solidFill>
                  <a:srgbClr val="EFB90E"/>
                </a:solidFill>
                <a:effectLst/>
                <a:latin typeface="Montserrat" panose="00000500000000000000" pitchFamily="2" charset="0"/>
              </a:rPr>
              <a:t>IA Debole </a:t>
            </a:r>
            <a:endParaRPr lang="it-IT" sz="2000" b="1" dirty="0">
              <a:solidFill>
                <a:srgbClr val="EFB90E"/>
              </a:solidFill>
              <a:latin typeface="Montserrat" panose="00000500000000000000" pitchFamily="2" charset="0"/>
            </a:endParaRPr>
          </a:p>
          <a:p>
            <a:pPr algn="l"/>
            <a:r>
              <a:rPr lang="it-IT" sz="2000" b="0" i="0" dirty="0">
                <a:effectLst/>
                <a:latin typeface="Montserrat" panose="00000500000000000000" pitchFamily="2" charset="0"/>
              </a:rPr>
              <a:t>L'IA debole è progettata per eseguire compiti </a:t>
            </a:r>
            <a:r>
              <a:rPr lang="it-IT" sz="2000" b="1" i="0" dirty="0">
                <a:effectLst/>
                <a:latin typeface="Montserrat" panose="00000500000000000000" pitchFamily="2" charset="0"/>
              </a:rPr>
              <a:t>specifici</a:t>
            </a:r>
            <a:r>
              <a:rPr lang="it-IT" sz="2000" b="0" i="0" dirty="0">
                <a:effectLst/>
                <a:latin typeface="Montserrat" panose="00000500000000000000" pitchFamily="2" charset="0"/>
              </a:rPr>
              <a:t> e </a:t>
            </a:r>
            <a:r>
              <a:rPr lang="it-IT" sz="2000" b="1" i="0" dirty="0">
                <a:effectLst/>
                <a:latin typeface="Montserrat" panose="00000500000000000000" pitchFamily="2" charset="0"/>
              </a:rPr>
              <a:t>ben definiti.</a:t>
            </a:r>
            <a:r>
              <a:rPr lang="it-IT" sz="2000" b="0" i="0" dirty="0">
                <a:effectLst/>
                <a:latin typeface="Montserrat" panose="00000500000000000000" pitchFamily="2" charset="0"/>
              </a:rPr>
              <a:t> Questi sistemi non possono pensare al di fuori del loro compito programmato.</a:t>
            </a:r>
          </a:p>
          <a:p>
            <a:pPr algn="l"/>
            <a:r>
              <a:rPr lang="it-IT" sz="2000" b="0" i="0" dirty="0">
                <a:effectLst/>
                <a:latin typeface="Montserrat" panose="00000500000000000000" pitchFamily="2" charset="0"/>
              </a:rPr>
              <a:t>Esempi includono il </a:t>
            </a:r>
            <a:r>
              <a:rPr lang="it-IT" sz="2000" b="1" i="0" dirty="0">
                <a:effectLst/>
                <a:latin typeface="Montserrat" panose="00000500000000000000" pitchFamily="2" charset="0"/>
              </a:rPr>
              <a:t>riconoscimento facciale</a:t>
            </a:r>
            <a:r>
              <a:rPr lang="it-IT" sz="2000" b="0" i="0" dirty="0">
                <a:effectLst/>
                <a:latin typeface="Montserrat" panose="00000500000000000000" pitchFamily="2" charset="0"/>
              </a:rPr>
              <a:t> (usato per sbloccare smartphone) o i sistemi di gioco come </a:t>
            </a:r>
            <a:r>
              <a:rPr lang="it-IT" sz="2000" b="1" i="0" dirty="0">
                <a:effectLst/>
                <a:latin typeface="Montserrat" panose="00000500000000000000" pitchFamily="2" charset="0"/>
              </a:rPr>
              <a:t>Deep Blue</a:t>
            </a:r>
            <a:r>
              <a:rPr lang="it-IT" sz="2000" b="0" i="0" dirty="0">
                <a:effectLst/>
                <a:latin typeface="Montserrat" panose="00000500000000000000" pitchFamily="2" charset="0"/>
              </a:rPr>
              <a:t>, il programma di scacchi che sconfisse Garry Kasparov nel 1997. Sebbene Deep Blue fosse incredibilmente bravo negli scacchi, non poteva eseguire altri compiti o pensare in modo creativo.</a:t>
            </a:r>
          </a:p>
          <a:p>
            <a:pPr algn="l"/>
            <a:endParaRPr lang="it-IT" sz="2000" dirty="0">
              <a:latin typeface="Montserrat" panose="00000500000000000000" pitchFamily="2" charset="0"/>
            </a:endParaRPr>
          </a:p>
          <a:p>
            <a:pPr algn="l"/>
            <a:r>
              <a:rPr lang="it-IT" sz="2000" b="0" i="0" dirty="0">
                <a:effectLst/>
                <a:latin typeface="Montserrat" panose="00000500000000000000" pitchFamily="2" charset="0"/>
              </a:rPr>
              <a:t>La maggior parte delle IA che incontriamo oggi appartiene alla categoria dell'</a:t>
            </a:r>
            <a:r>
              <a:rPr lang="it-IT" sz="2000" b="1" i="0" dirty="0">
                <a:effectLst/>
                <a:latin typeface="Montserrat" panose="00000500000000000000" pitchFamily="2" charset="0"/>
              </a:rPr>
              <a:t>IA debole</a:t>
            </a:r>
            <a:r>
              <a:rPr lang="it-IT" sz="2000" b="0" i="0" dirty="0">
                <a:effectLst/>
                <a:latin typeface="Montserrat" panose="00000500000000000000" pitchFamily="2" charset="0"/>
              </a:rPr>
              <a:t>. Nonostante sia definito come "debole", questo tipo di IA è estremamente potente perché può elaborare enormi quantità di dati in brevissimo tempo, trovando soluzioni o risposte che sarebbero impossibili da ottenere per un essere umano nello stesso intervallo di tempo.</a:t>
            </a:r>
          </a:p>
          <a:p>
            <a:pPr algn="l"/>
            <a:endParaRPr lang="it-IT" sz="2000" b="0" i="0" dirty="0">
              <a:effectLst/>
              <a:latin typeface="Montserrat" panose="00000500000000000000" pitchFamily="2" charset="0"/>
            </a:endParaRPr>
          </a:p>
        </p:txBody>
      </p:sp>
    </p:spTree>
    <p:extLst>
      <p:ext uri="{BB962C8B-B14F-4D97-AF65-F5344CB8AC3E}">
        <p14:creationId xmlns:p14="http://schemas.microsoft.com/office/powerpoint/2010/main" val="4281516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8F9AD-A3DD-076F-E8F3-AC747AEB6077}"/>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C68A3625-4A98-B77F-00C5-7C8792A646F8}"/>
              </a:ext>
            </a:extLst>
          </p:cNvPr>
          <p:cNvSpPr txBox="1">
            <a:spLocks/>
          </p:cNvSpPr>
          <p:nvPr/>
        </p:nvSpPr>
        <p:spPr>
          <a:xfrm>
            <a:off x="891707" y="407624"/>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3000" b="1" i="0" dirty="0">
                <a:solidFill>
                  <a:srgbClr val="B700FF"/>
                </a:solidFill>
                <a:effectLst/>
                <a:latin typeface="Montserrat" panose="00000500000000000000" pitchFamily="2" charset="0"/>
              </a:rPr>
              <a:t>Tipi di Intelligenza Artificiale</a:t>
            </a:r>
          </a:p>
        </p:txBody>
      </p:sp>
      <p:pic>
        <p:nvPicPr>
          <p:cNvPr id="3" name="Immagine 2">
            <a:extLst>
              <a:ext uri="{FF2B5EF4-FFF2-40B4-BE49-F238E27FC236}">
                <a16:creationId xmlns:a16="http://schemas.microsoft.com/office/drawing/2014/main" id="{8827E8EA-8766-C0C3-F2F6-0C902DFCF04C}"/>
              </a:ext>
            </a:extLst>
          </p:cNvPr>
          <p:cNvPicPr>
            <a:picLocks noChangeAspect="1"/>
          </p:cNvPicPr>
          <p:nvPr/>
        </p:nvPicPr>
        <p:blipFill>
          <a:blip r:embed="rId2"/>
          <a:stretch>
            <a:fillRect/>
          </a:stretch>
        </p:blipFill>
        <p:spPr>
          <a:xfrm>
            <a:off x="4391886" y="4630556"/>
            <a:ext cx="3408228" cy="1929794"/>
          </a:xfrm>
          <a:prstGeom prst="rect">
            <a:avLst/>
          </a:prstGeom>
        </p:spPr>
      </p:pic>
      <p:sp>
        <p:nvSpPr>
          <p:cNvPr id="5" name="CasellaDiTesto 4">
            <a:extLst>
              <a:ext uri="{FF2B5EF4-FFF2-40B4-BE49-F238E27FC236}">
                <a16:creationId xmlns:a16="http://schemas.microsoft.com/office/drawing/2014/main" id="{71CB5C11-CDFB-3C71-95F2-77F19E7968C6}"/>
              </a:ext>
            </a:extLst>
          </p:cNvPr>
          <p:cNvSpPr txBox="1"/>
          <p:nvPr/>
        </p:nvSpPr>
        <p:spPr>
          <a:xfrm>
            <a:off x="891707" y="1723971"/>
            <a:ext cx="10068567" cy="2554545"/>
          </a:xfrm>
          <a:prstGeom prst="rect">
            <a:avLst/>
          </a:prstGeom>
          <a:noFill/>
        </p:spPr>
        <p:txBody>
          <a:bodyPr wrap="square">
            <a:spAutoFit/>
          </a:bodyPr>
          <a:lstStyle/>
          <a:p>
            <a:pPr algn="l"/>
            <a:r>
              <a:rPr lang="it-IT" sz="2000" b="1" i="0" dirty="0">
                <a:solidFill>
                  <a:srgbClr val="EFB90E"/>
                </a:solidFill>
                <a:effectLst/>
                <a:latin typeface="Montserrat" panose="00000500000000000000" pitchFamily="2" charset="0"/>
              </a:rPr>
              <a:t>IA Forte </a:t>
            </a:r>
            <a:endParaRPr lang="it-IT" sz="2000" b="1" dirty="0">
              <a:solidFill>
                <a:srgbClr val="EFB90E"/>
              </a:solidFill>
              <a:latin typeface="Montserrat" panose="00000500000000000000" pitchFamily="2" charset="0"/>
            </a:endParaRPr>
          </a:p>
          <a:p>
            <a:pPr algn="l"/>
            <a:r>
              <a:rPr lang="it-IT" sz="2000" b="0" i="0" dirty="0">
                <a:effectLst/>
                <a:latin typeface="Montserrat" panose="00000500000000000000" pitchFamily="2" charset="0"/>
              </a:rPr>
              <a:t>L'IA forte, invece, rappresenta attualmente solo un </a:t>
            </a:r>
            <a:r>
              <a:rPr lang="it-IT" sz="2000" b="1" i="0" dirty="0">
                <a:effectLst/>
                <a:latin typeface="Montserrat" panose="00000500000000000000" pitchFamily="2" charset="0"/>
              </a:rPr>
              <a:t>concetto teorico</a:t>
            </a:r>
            <a:r>
              <a:rPr lang="it-IT" sz="2000" b="0" i="0" dirty="0">
                <a:effectLst/>
                <a:latin typeface="Montserrat" panose="00000500000000000000" pitchFamily="2" charset="0"/>
              </a:rPr>
              <a:t>. Si riferisce all'idea di sviluppare macchine che possano svolgere qualsiasi compito cognitivo umano, come pensare in modo astratto, adattarsi a situazioni nuove o prendere decisioni complesse in ambienti imprevedibili.</a:t>
            </a:r>
            <a:br>
              <a:rPr lang="it-IT" sz="2000" b="0" i="0" dirty="0">
                <a:effectLst/>
                <a:latin typeface="Montserrat" panose="00000500000000000000" pitchFamily="2" charset="0"/>
              </a:rPr>
            </a:br>
            <a:endParaRPr lang="it-IT" sz="2000" b="0" i="0" dirty="0">
              <a:effectLst/>
              <a:latin typeface="Montserrat" panose="00000500000000000000" pitchFamily="2" charset="0"/>
            </a:endParaRPr>
          </a:p>
          <a:p>
            <a:pPr algn="l"/>
            <a:r>
              <a:rPr lang="it-IT" sz="2000" b="0" i="0" dirty="0">
                <a:effectLst/>
                <a:latin typeface="Montserrat" panose="00000500000000000000" pitchFamily="2" charset="0"/>
              </a:rPr>
              <a:t>Attualmente, nessun sistema di IA ha raggiunto questo livello di versatilità e flessibilità, pertanto è ancora lontana la sua realizzazione.</a:t>
            </a:r>
          </a:p>
        </p:txBody>
      </p:sp>
    </p:spTree>
    <p:extLst>
      <p:ext uri="{BB962C8B-B14F-4D97-AF65-F5344CB8AC3E}">
        <p14:creationId xmlns:p14="http://schemas.microsoft.com/office/powerpoint/2010/main" val="333623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5EC94-6FFA-371D-799B-5504F16F7E6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8E5F8A2-8A88-740F-B3CB-561DD62CA179}"/>
              </a:ext>
            </a:extLst>
          </p:cNvPr>
          <p:cNvSpPr txBox="1">
            <a:spLocks/>
          </p:cNvSpPr>
          <p:nvPr/>
        </p:nvSpPr>
        <p:spPr>
          <a:xfrm>
            <a:off x="1310347" y="1568147"/>
            <a:ext cx="9571304" cy="1067742"/>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ctr"/>
            <a:r>
              <a:rPr lang="it-IT" dirty="0">
                <a:solidFill>
                  <a:srgbClr val="002060"/>
                </a:solidFill>
                <a:latin typeface="Montserrat" panose="00000500000000000000" pitchFamily="2" charset="0"/>
              </a:rPr>
              <a:t>BREVE STORIA DELL’IA</a:t>
            </a:r>
          </a:p>
        </p:txBody>
      </p:sp>
      <p:pic>
        <p:nvPicPr>
          <p:cNvPr id="4" name="Immagine 3" descr="Immagine che contiene bianco e nero, edificio, strada&#10;&#10;Descrizione generata automaticamente">
            <a:extLst>
              <a:ext uri="{FF2B5EF4-FFF2-40B4-BE49-F238E27FC236}">
                <a16:creationId xmlns:a16="http://schemas.microsoft.com/office/drawing/2014/main" id="{150B9ACC-CF32-4928-AC56-D6C3A6C32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173" y="2941396"/>
            <a:ext cx="7175653" cy="2992191"/>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6" name="CasellaDiTesto 5">
            <a:extLst>
              <a:ext uri="{FF2B5EF4-FFF2-40B4-BE49-F238E27FC236}">
                <a16:creationId xmlns:a16="http://schemas.microsoft.com/office/drawing/2014/main" id="{FAAEDF88-1A63-C80F-7D42-88145EC0A835}"/>
              </a:ext>
            </a:extLst>
          </p:cNvPr>
          <p:cNvSpPr txBox="1"/>
          <p:nvPr/>
        </p:nvSpPr>
        <p:spPr>
          <a:xfrm>
            <a:off x="702324" y="649677"/>
            <a:ext cx="8067102" cy="385910"/>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cap="all" spc="400" baseline="0">
                <a:solidFill>
                  <a:schemeClr val="accent6"/>
                </a:solidFill>
                <a:latin typeface="Montserrat" panose="00000500000000000000" pitchFamily="2"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defRPr/>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it-IT" dirty="0"/>
              <a:t>Introduzione all'Intelligenza Artificiale</a:t>
            </a:r>
          </a:p>
        </p:txBody>
      </p:sp>
    </p:spTree>
    <p:extLst>
      <p:ext uri="{BB962C8B-B14F-4D97-AF65-F5344CB8AC3E}">
        <p14:creationId xmlns:p14="http://schemas.microsoft.com/office/powerpoint/2010/main" val="75093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D4874-48CF-EE76-1969-7D9F83F2E49E}"/>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A155C9CB-9AC2-10A6-B9EF-F5418DF672BD}"/>
              </a:ext>
            </a:extLst>
          </p:cNvPr>
          <p:cNvSpPr txBox="1">
            <a:spLocks/>
          </p:cNvSpPr>
          <p:nvPr/>
        </p:nvSpPr>
        <p:spPr>
          <a:xfrm>
            <a:off x="891707" y="484743"/>
            <a:ext cx="10408586" cy="668828"/>
          </a:xfrm>
          <a:prstGeom prst="rect">
            <a:avLst/>
          </a:prstGeom>
        </p:spPr>
        <p:txBody>
          <a:bodyPr vert="horz" lIns="91440" tIns="45720" rIns="91440" bIns="45720" rtlCol="0" anchor="b">
            <a:noAutofit/>
          </a:bodyPr>
          <a:lstStyle>
            <a:lvl1pPr>
              <a:lnSpc>
                <a:spcPct val="90000"/>
              </a:lnSpc>
              <a:spcBef>
                <a:spcPct val="0"/>
              </a:spcBef>
              <a:buNone/>
              <a:defRPr sz="4000" b="1" cap="all" spc="300" baseline="0">
                <a:latin typeface="+mj-lt"/>
                <a:ea typeface="Source Sans Pro SemiBold" panose="020B0603030403020204" pitchFamily="34" charset="0"/>
                <a:cs typeface="+mj-cs"/>
              </a:defRPr>
            </a:lvl1pPr>
          </a:lstStyle>
          <a:p>
            <a:pPr algn="l"/>
            <a:r>
              <a:rPr lang="it-IT" sz="2500" b="1" i="0" dirty="0">
                <a:solidFill>
                  <a:srgbClr val="B700FF"/>
                </a:solidFill>
                <a:effectLst/>
                <a:latin typeface="Montserrat" panose="00000500000000000000" pitchFamily="2" charset="0"/>
              </a:rPr>
              <a:t>Le Origini dell'Idea di Intelligenza Artificiale</a:t>
            </a:r>
          </a:p>
        </p:txBody>
      </p:sp>
      <p:sp>
        <p:nvSpPr>
          <p:cNvPr id="9" name="CasellaDiTesto 8">
            <a:extLst>
              <a:ext uri="{FF2B5EF4-FFF2-40B4-BE49-F238E27FC236}">
                <a16:creationId xmlns:a16="http://schemas.microsoft.com/office/drawing/2014/main" id="{9C6A0793-B76C-DEE6-2ECB-29AF655033BA}"/>
              </a:ext>
            </a:extLst>
          </p:cNvPr>
          <p:cNvSpPr txBox="1"/>
          <p:nvPr/>
        </p:nvSpPr>
        <p:spPr>
          <a:xfrm>
            <a:off x="891707" y="2263994"/>
            <a:ext cx="10136177" cy="1631216"/>
          </a:xfrm>
          <a:prstGeom prst="rect">
            <a:avLst/>
          </a:prstGeom>
          <a:noFill/>
        </p:spPr>
        <p:txBody>
          <a:bodyPr wrap="square">
            <a:spAutoFit/>
          </a:bodyPr>
          <a:lstStyle/>
          <a:p>
            <a:pPr algn="l"/>
            <a:r>
              <a:rPr lang="it-IT" sz="2000" b="0" i="0" dirty="0">
                <a:solidFill>
                  <a:srgbClr val="121B37"/>
                </a:solidFill>
                <a:effectLst/>
                <a:latin typeface="Montserrat" panose="00000500000000000000" pitchFamily="2" charset="0"/>
              </a:rPr>
              <a:t>L'idea di creare macchine intelligenti ha radici antiche, di fatti già nelle civiltà greche, si immaginavano automi capaci di compiere azioni simili a quelle umane. Tuttavia, il concetto moderno di Intelligenza Artificiale (IA) ha iniziato a prendere forma nel </a:t>
            </a:r>
            <a:r>
              <a:rPr lang="it-IT" sz="2000" b="1" i="0" dirty="0">
                <a:solidFill>
                  <a:srgbClr val="121B37"/>
                </a:solidFill>
                <a:effectLst/>
                <a:latin typeface="Montserrat" panose="00000500000000000000" pitchFamily="2" charset="0"/>
              </a:rPr>
              <a:t>XX secolo</a:t>
            </a:r>
            <a:r>
              <a:rPr lang="it-IT" sz="2000" b="0" i="0" dirty="0">
                <a:solidFill>
                  <a:srgbClr val="121B37"/>
                </a:solidFill>
                <a:effectLst/>
                <a:latin typeface="Montserrat" panose="00000500000000000000" pitchFamily="2" charset="0"/>
              </a:rPr>
              <a:t>, quando matematici e scienziati iniziarono a esplorare l'idea di macchine in grado di "pensare".</a:t>
            </a:r>
            <a:endParaRPr lang="it-IT" sz="2000" b="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4005380266"/>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58A34E01316F8439D0AE3BCFE2030F9" ma:contentTypeVersion="15" ma:contentTypeDescription="Creare un nuovo documento." ma:contentTypeScope="" ma:versionID="42773246d22551feeebfcb112a40f682">
  <xsd:schema xmlns:xsd="http://www.w3.org/2001/XMLSchema" xmlns:xs="http://www.w3.org/2001/XMLSchema" xmlns:p="http://schemas.microsoft.com/office/2006/metadata/properties" xmlns:ns3="25379ffa-1be3-456e-9b5c-56d073d73bb0" xmlns:ns4="c1651439-6e46-4f78-9acb-4a905f92618b" targetNamespace="http://schemas.microsoft.com/office/2006/metadata/properties" ma:root="true" ma:fieldsID="e4378a770d56cb50e762f701b0e3b711" ns3:_="" ns4:_="">
    <xsd:import namespace="25379ffa-1be3-456e-9b5c-56d073d73bb0"/>
    <xsd:import namespace="c1651439-6e46-4f78-9acb-4a905f92618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_activity" minOccurs="0"/>
                <xsd:element ref="ns4:MediaLengthInSeconds" minOccurs="0"/>
                <xsd:element ref="ns4:MediaServiceObjectDetectorVersions" minOccurs="0"/>
                <xsd:element ref="ns4:MediaServiceSearchPropertie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379ffa-1be3-456e-9b5c-56d073d73bb0"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651439-6e46-4f78-9acb-4a905f92618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_activity" ma:index="18" nillable="true" ma:displayName="_activity" ma:hidden="true" ma:internalName="_activity">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1651439-6e46-4f78-9acb-4a905f92618b" xsi:nil="true"/>
  </documentManagement>
</p:properties>
</file>

<file path=customXml/itemProps1.xml><?xml version="1.0" encoding="utf-8"?>
<ds:datastoreItem xmlns:ds="http://schemas.openxmlformats.org/officeDocument/2006/customXml" ds:itemID="{F3CF1044-6D66-4B39-85C3-FEBB886E90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379ffa-1be3-456e-9b5c-56d073d73bb0"/>
    <ds:schemaRef ds:uri="c1651439-6e46-4f78-9acb-4a905f9261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43F7E2-4CBA-4D83-ACF0-5122DB453B9B}">
  <ds:schemaRefs>
    <ds:schemaRef ds:uri="http://schemas.microsoft.com/sharepoint/v3/contenttype/forms"/>
  </ds:schemaRefs>
</ds:datastoreItem>
</file>

<file path=customXml/itemProps3.xml><?xml version="1.0" encoding="utf-8"?>
<ds:datastoreItem xmlns:ds="http://schemas.openxmlformats.org/officeDocument/2006/customXml" ds:itemID="{0606C8C8-EED0-4353-97D2-57C0C55DBD51}">
  <ds:schemaRefs>
    <ds:schemaRef ds:uri="http://www.w3.org/XML/1998/namespace"/>
    <ds:schemaRef ds:uri="http://purl.org/dc/elements/1.1/"/>
    <ds:schemaRef ds:uri="http://schemas.openxmlformats.org/package/2006/metadata/core-properties"/>
    <ds:schemaRef ds:uri="c1651439-6e46-4f78-9acb-4a905f92618b"/>
    <ds:schemaRef ds:uri="http://schemas.microsoft.com/office/infopath/2007/PartnerControls"/>
    <ds:schemaRef ds:uri="http://purl.org/dc/dcmitype/"/>
    <ds:schemaRef ds:uri="http://schemas.microsoft.com/office/2006/documentManagement/types"/>
    <ds:schemaRef ds:uri="http://schemas.microsoft.com/office/2006/metadata/properties"/>
    <ds:schemaRef ds:uri="25379ffa-1be3-456e-9b5c-56d073d73bb0"/>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6926</TotalTime>
  <Words>4401</Words>
  <Application>Microsoft Office PowerPoint</Application>
  <PresentationFormat>Widescreen</PresentationFormat>
  <Paragraphs>252</Paragraphs>
  <Slides>52</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52</vt:i4>
      </vt:variant>
    </vt:vector>
  </HeadingPairs>
  <TitlesOfParts>
    <vt:vector size="57" baseType="lpstr">
      <vt:lpstr>Aptos</vt:lpstr>
      <vt:lpstr>Arial</vt:lpstr>
      <vt:lpstr>Montserrat</vt:lpstr>
      <vt:lpstr>Source Sans Pro</vt:lpstr>
      <vt:lpstr>FunkyShapesVTI</vt:lpstr>
      <vt:lpstr>Intelligenza artificiale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SIMONA GRIECO</dc:creator>
  <cp:lastModifiedBy>SIMONA GRIECO</cp:lastModifiedBy>
  <cp:revision>14</cp:revision>
  <dcterms:created xsi:type="dcterms:W3CDTF">2024-11-14T11:04:23Z</dcterms:created>
  <dcterms:modified xsi:type="dcterms:W3CDTF">2024-11-24T16:55:00Z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0x010100958A34E01316F8439D0AE3BCFE2030F9</vt:lpwstr>
  </property>
</Properties>
</file>